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34" r:id="rId2"/>
    <p:sldId id="629" r:id="rId3"/>
    <p:sldId id="598" r:id="rId4"/>
    <p:sldId id="601" r:id="rId5"/>
    <p:sldId id="628" r:id="rId6"/>
    <p:sldId id="631" r:id="rId7"/>
    <p:sldId id="557" r:id="rId8"/>
    <p:sldId id="558" r:id="rId9"/>
    <p:sldId id="559" r:id="rId10"/>
    <p:sldId id="540" r:id="rId11"/>
    <p:sldId id="541" r:id="rId12"/>
    <p:sldId id="568" r:id="rId13"/>
    <p:sldId id="542" r:id="rId14"/>
    <p:sldId id="543" r:id="rId15"/>
    <p:sldId id="569" r:id="rId16"/>
    <p:sldId id="544" r:id="rId17"/>
    <p:sldId id="545" r:id="rId18"/>
    <p:sldId id="546" r:id="rId19"/>
    <p:sldId id="547" r:id="rId20"/>
    <p:sldId id="567" r:id="rId21"/>
    <p:sldId id="552" r:id="rId22"/>
    <p:sldId id="565" r:id="rId23"/>
    <p:sldId id="548" r:id="rId24"/>
    <p:sldId id="566" r:id="rId25"/>
    <p:sldId id="549" r:id="rId26"/>
    <p:sldId id="550" r:id="rId27"/>
    <p:sldId id="571" r:id="rId28"/>
    <p:sldId id="551" r:id="rId29"/>
    <p:sldId id="632" r:id="rId30"/>
    <p:sldId id="562" r:id="rId31"/>
    <p:sldId id="563" r:id="rId32"/>
    <p:sldId id="564" r:id="rId33"/>
    <p:sldId id="560" r:id="rId34"/>
    <p:sldId id="561" r:id="rId35"/>
    <p:sldId id="635" r:id="rId36"/>
    <p:sldId id="636" r:id="rId37"/>
    <p:sldId id="633" r:id="rId38"/>
    <p:sldId id="612" r:id="rId3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F77CD-7496-433F-8355-BF1B4B063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0495D1-043E-433F-8AD4-FF4D82F67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6BCD55-E3F3-4F3E-AF6D-DA59C3E68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115EC1-0BD0-4B6E-9862-AD480A35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680378-CE65-4420-A151-3F71C149E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933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D7F87-B537-4743-A5C5-7497533E4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952061-2A0A-4A2B-8F83-89A0A74CF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3FFAD3-6375-4524-822F-C1F01698F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E2AD14-587A-4772-9772-CB47C6650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68A4C1-D6AC-4E84-886E-DDDD0702C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86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AB462-F917-486F-B921-955C8B286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E0D837-4CE8-4111-8F94-EC3014572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888428-8AD7-4D96-9F49-E214662C2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6FFD55-EFAF-4455-BBEA-C71ED320F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177E4C-CA05-40F8-B2EA-90D8FC0A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754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96AFC-D54B-439E-9B8C-95DD3599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B3B4AC-50EC-4701-BD6B-CE4483B05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D4E9CEE-365F-41C1-90CC-B3C3A8F69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AB6773-8F2B-49EE-8C64-EA21268EA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0787B2-1C93-4ADF-87CD-4E7E180D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CF91CD-CD53-4B5B-915B-98EE08840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56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4FC9C-21CD-4264-929A-51708D9AA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0E7369-33E9-47B4-B1C0-EEE10B55C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D771BD-0514-48DC-9E7B-89BC4C413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D7043F-20F3-4FF6-BDFB-479FA6216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FE1B220-6551-46B7-B686-ADE687A10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B0EE12B-A86F-4F6B-AA54-5F4ECC46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0D4639D-1558-458A-9F18-EDFB389E9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6011D98-8A92-460E-8D84-2AE1C3DF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8804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8399AD-EF73-4460-BBBD-A4F398939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2CEBA6F-841A-4333-B153-BBF66807F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85C5E7C-1EDA-4DB4-99E9-F578FD36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48E1302-4A58-4A83-B7E2-FC7BC8CC7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86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4596135-B0C6-47B9-A504-02615E0E6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67B67C0-6B76-44CD-9D8F-46605B6F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EF407F5-09A1-422D-A183-7FD0278B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70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C7839-42BD-45D8-B560-E6EE7CCE4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D52EBB-6F30-4EE2-B29B-45C98B187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90A381-ABDE-4CDE-B360-07AD0F9D9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0114EC-5118-4646-B4EE-BDD29FC75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C0330B-2A80-435A-B113-5167D5EFE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3F111B-D76C-4758-B977-4171B65D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350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6EA04-EAC9-4209-A8CC-0108AF8AE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1DC9AEE-01DE-40FA-AF58-9B31978AE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A13204F-6C39-4413-BBA7-453A63AFC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B6D322-D1E1-4070-849F-97F05F0D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AB4AE6-47C2-45CB-872F-EC12F6F19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932849-8197-4A3D-A9A9-88715C302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07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9B4D3-6D0B-473D-9107-153D2ED00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B38010-D517-41C9-951D-60CEF8CF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CD3D5A-2AA8-43B8-A4EE-088DD9181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A74DB-855D-427C-8808-52DBEF94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14362B-87A6-4509-BCFB-2281A4EA1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25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2A063A-64AC-49F3-A6B4-6C86AE45D0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FDA1D5-C475-40A3-AB93-5CFBCDBEB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4D3C51-9875-4E6D-B047-8E9B0036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B73CD6-0C54-4756-B129-D711F0C5C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A726FB-6DDF-425C-973E-EF7A6FB14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550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600" y="338400"/>
            <a:ext cx="109694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728000" cy="3977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7809336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865834-E824-41BA-8769-3C2F25EB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E14D5E-A589-46DA-AB94-CCF91C476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52D84A-5AD1-4553-93D7-120F07E0A7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D745B-B0A4-4BE1-956B-A5AB083DFF70}" type="datetimeFigureOut">
              <a:rPr lang="pt-BR" smtClean="0"/>
              <a:t>13/08/2025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4DF108-E6B1-44C0-897A-3A68055EB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747ECA-D32D-426B-AC99-9ACEC826E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FF989-C085-4B51-9366-7EAD34ECDE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989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17028A6-C4E1-4E68-F814-DF224DEA1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212" y="87086"/>
            <a:ext cx="11939452" cy="6653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416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C369111-79D0-CAD6-B303-A81D2628A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840" y="200297"/>
            <a:ext cx="11782697" cy="63920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ABEE5AF-90BE-B367-6AD5-E8C1C9CC77B2}"/>
              </a:ext>
            </a:extLst>
          </p:cNvPr>
          <p:cNvSpPr txBox="1"/>
          <p:nvPr/>
        </p:nvSpPr>
        <p:spPr>
          <a:xfrm>
            <a:off x="1036320" y="2316480"/>
            <a:ext cx="10502537" cy="394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208472E-9345-D92C-286E-4EEE912AA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1" y="2356850"/>
            <a:ext cx="11782696" cy="4235539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BR" sz="4000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O Plano Plurianual (PPA) é um instrumento de planejamento previsto na Constituição Federal, que estabelece as diretrizes, objetivos e metas da administração pública para um período de quatro anos.</a:t>
            </a:r>
          </a:p>
        </p:txBody>
      </p:sp>
    </p:spTree>
    <p:extLst>
      <p:ext uri="{BB962C8B-B14F-4D97-AF65-F5344CB8AC3E}">
        <p14:creationId xmlns:p14="http://schemas.microsoft.com/office/powerpoint/2010/main" val="302252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CE562-F8AE-4DA7-B17D-2C90DB514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969"/>
            <a:ext cx="10515600" cy="693654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3200" b="1" dirty="0"/>
              <a:t>Instrumentos de Planejamento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AA8E604-31E0-405B-9D3D-0550FAF94F19}"/>
              </a:ext>
            </a:extLst>
          </p:cNvPr>
          <p:cNvSpPr/>
          <p:nvPr/>
        </p:nvSpPr>
        <p:spPr>
          <a:xfrm>
            <a:off x="950494" y="1895062"/>
            <a:ext cx="2551043" cy="15339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PPA</a:t>
            </a:r>
          </a:p>
          <a:p>
            <a:pPr algn="ctr"/>
            <a:r>
              <a:rPr lang="pt-BR" sz="3200" b="1" dirty="0">
                <a:solidFill>
                  <a:schemeClr val="tx1"/>
                </a:solidFill>
              </a:rPr>
              <a:t>2026/2029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45FB7BB-84A3-452C-8909-E8DBD91E271B}"/>
              </a:ext>
            </a:extLst>
          </p:cNvPr>
          <p:cNvSpPr/>
          <p:nvPr/>
        </p:nvSpPr>
        <p:spPr>
          <a:xfrm>
            <a:off x="4883940" y="2675631"/>
            <a:ext cx="2551043" cy="15067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LDO 2026</a:t>
            </a:r>
          </a:p>
        </p:txBody>
      </p:sp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ED311D2F-123C-49DC-9141-4819C063CD33}"/>
              </a:ext>
            </a:extLst>
          </p:cNvPr>
          <p:cNvCxnSpPr>
            <a:cxnSpLocks/>
          </p:cNvCxnSpPr>
          <p:nvPr/>
        </p:nvCxnSpPr>
        <p:spPr>
          <a:xfrm>
            <a:off x="7481881" y="3421739"/>
            <a:ext cx="1335505" cy="6936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DD24B36B-3812-4503-9594-4563618E52D2}"/>
              </a:ext>
            </a:extLst>
          </p:cNvPr>
          <p:cNvSpPr/>
          <p:nvPr/>
        </p:nvSpPr>
        <p:spPr>
          <a:xfrm>
            <a:off x="8867802" y="3429000"/>
            <a:ext cx="2373704" cy="15067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LOA 2026</a:t>
            </a:r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0D0D5BE5-876E-4CCE-BAC9-0921086AE150}"/>
              </a:ext>
            </a:extLst>
          </p:cNvPr>
          <p:cNvCxnSpPr>
            <a:cxnSpLocks/>
          </p:cNvCxnSpPr>
          <p:nvPr/>
        </p:nvCxnSpPr>
        <p:spPr>
          <a:xfrm>
            <a:off x="3548435" y="2662031"/>
            <a:ext cx="1335505" cy="6936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04DCE873-3FD1-411C-B9C9-893FA3ED810F}"/>
              </a:ext>
            </a:extLst>
          </p:cNvPr>
          <p:cNvSpPr/>
          <p:nvPr/>
        </p:nvSpPr>
        <p:spPr>
          <a:xfrm>
            <a:off x="950494" y="4705567"/>
            <a:ext cx="6096000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900430" algn="just">
              <a:spcAft>
                <a:spcPts val="0"/>
              </a:spcAft>
            </a:pPr>
            <a:r>
              <a:rPr lang="pt-BR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Art. 165. Leis de iniciativa do Poder Executivo estabelecerão:</a:t>
            </a:r>
          </a:p>
          <a:p>
            <a:pPr marL="900430" algn="just">
              <a:spcAft>
                <a:spcPts val="0"/>
              </a:spcAft>
            </a:pPr>
            <a:r>
              <a:rPr lang="pt-BR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 - o plano plurianual;</a:t>
            </a:r>
            <a:endParaRPr lang="pt-BR" b="1" dirty="0">
              <a:solidFill>
                <a:srgbClr val="363636"/>
              </a:solidFill>
              <a:latin typeface="Open Sans"/>
            </a:endParaRPr>
          </a:p>
          <a:p>
            <a:pPr marL="900430" algn="just">
              <a:spcAft>
                <a:spcPts val="0"/>
              </a:spcAft>
            </a:pPr>
            <a:r>
              <a:rPr lang="pt-BR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II - as diretrizes orçamentárias;</a:t>
            </a:r>
            <a:endParaRPr lang="pt-BR" b="1" dirty="0">
              <a:solidFill>
                <a:srgbClr val="363636"/>
              </a:solidFill>
              <a:latin typeface="Open Sans"/>
            </a:endParaRPr>
          </a:p>
          <a:p>
            <a:pPr marL="900430" algn="just">
              <a:spcAft>
                <a:spcPts val="0"/>
              </a:spcAft>
            </a:pPr>
            <a:r>
              <a:rPr lang="pt-BR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III - os orçamentos anuais.</a:t>
            </a:r>
            <a:endParaRPr lang="pt-BR" b="1" i="0" dirty="0">
              <a:solidFill>
                <a:srgbClr val="363636"/>
              </a:solidFill>
              <a:effectLst/>
              <a:latin typeface="Open San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6D5C1CD-ABF5-87F6-553E-A1E237B92CB7}"/>
              </a:ext>
            </a:extLst>
          </p:cNvPr>
          <p:cNvSpPr txBox="1"/>
          <p:nvPr/>
        </p:nvSpPr>
        <p:spPr>
          <a:xfrm>
            <a:off x="1385454" y="1198656"/>
            <a:ext cx="183808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Prazo</a:t>
            </a:r>
          </a:p>
          <a:p>
            <a:pPr algn="ctr"/>
            <a:r>
              <a:rPr lang="pt-BR" b="1" dirty="0"/>
              <a:t>31/08/2025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349542F-D6AE-F0BE-A962-42A1FF019919}"/>
              </a:ext>
            </a:extLst>
          </p:cNvPr>
          <p:cNvSpPr txBox="1"/>
          <p:nvPr/>
        </p:nvSpPr>
        <p:spPr>
          <a:xfrm>
            <a:off x="5208407" y="1952024"/>
            <a:ext cx="183808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Prazo</a:t>
            </a:r>
          </a:p>
          <a:p>
            <a:pPr algn="ctr"/>
            <a:r>
              <a:rPr lang="pt-BR" b="1" dirty="0"/>
              <a:t>15/05/2025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0F8F603-A473-0163-BA2A-1A3A0D0BAF4D}"/>
              </a:ext>
            </a:extLst>
          </p:cNvPr>
          <p:cNvSpPr txBox="1"/>
          <p:nvPr/>
        </p:nvSpPr>
        <p:spPr>
          <a:xfrm>
            <a:off x="9135610" y="2709354"/>
            <a:ext cx="183808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Prazo</a:t>
            </a:r>
          </a:p>
          <a:p>
            <a:pPr algn="ctr"/>
            <a:r>
              <a:rPr lang="pt-BR" b="1" dirty="0"/>
              <a:t>15/10/2025</a:t>
            </a:r>
          </a:p>
        </p:txBody>
      </p:sp>
    </p:spTree>
    <p:extLst>
      <p:ext uri="{BB962C8B-B14F-4D97-AF65-F5344CB8AC3E}">
        <p14:creationId xmlns:p14="http://schemas.microsoft.com/office/powerpoint/2010/main" val="56800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3" grpId="0" animBg="1"/>
      <p:bldP spid="4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4F73769-F688-447E-A850-6A05C6A0A9C6}"/>
              </a:ext>
            </a:extLst>
          </p:cNvPr>
          <p:cNvGraphicFramePr>
            <a:graphicFrameLocks noGrp="1"/>
          </p:cNvGraphicFramePr>
          <p:nvPr/>
        </p:nvGraphicFramePr>
        <p:xfrm>
          <a:off x="198783" y="569842"/>
          <a:ext cx="4125291" cy="6229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7537">
                  <a:extLst>
                    <a:ext uri="{9D8B030D-6E8A-4147-A177-3AD203B41FA5}">
                      <a16:colId xmlns:a16="http://schemas.microsoft.com/office/drawing/2014/main" val="1728241848"/>
                    </a:ext>
                  </a:extLst>
                </a:gridCol>
                <a:gridCol w="1787754">
                  <a:extLst>
                    <a:ext uri="{9D8B030D-6E8A-4147-A177-3AD203B41FA5}">
                      <a16:colId xmlns:a16="http://schemas.microsoft.com/office/drawing/2014/main" val="4112506530"/>
                    </a:ext>
                  </a:extLst>
                </a:gridCol>
              </a:tblGrid>
              <a:tr h="4316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ESPECIFICAÇÃO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ORÇADO VIGENTE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291986"/>
                  </a:ext>
                </a:extLst>
              </a:tr>
              <a:tr h="431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2025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919808"/>
                  </a:ext>
                </a:extLst>
              </a:tr>
              <a:tr h="617552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RECEITA TOTAL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48.876.600,00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625392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RECEITAS CORRENTES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54.256.736,14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974284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Receitas Tributárias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1.390.019,94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532909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Contribuições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725.484,76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701465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Receita Patrimonial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468.421,15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025864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Transferências Correntes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51.558.632,62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828065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Outras R. Correntes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114.177,67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894857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Deduções Fundeb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6.375.531,12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5723657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RECEITAS DE CAPITAL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995.394,98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551799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Operações de Crédito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117.105,29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778797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Alienação de Bens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80.509,89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725440"/>
                  </a:ext>
                </a:extLst>
              </a:tr>
              <a:tr h="43167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Transferências de Capital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dirty="0">
                          <a:effectLst/>
                        </a:rPr>
                        <a:t>797.779,80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239236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EAB68DB5-656C-4502-A3EF-3C413D050907}"/>
              </a:ext>
            </a:extLst>
          </p:cNvPr>
          <p:cNvSpPr txBox="1"/>
          <p:nvPr/>
        </p:nvSpPr>
        <p:spPr>
          <a:xfrm>
            <a:off x="3047999" y="93630"/>
            <a:ext cx="7258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pt-BR" sz="1800" b="1" u="sng" strike="noStrik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DEMONSTRATIVO DAS METAS FISCAIS – RECEITAS – PPA 2026/2029</a:t>
            </a:r>
            <a:endParaRPr lang="pt-BR" sz="1800" b="1" i="0" u="sng" strike="noStrik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0F0908F-13C9-4DD5-B27B-AADCEF4EE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494259"/>
              </p:ext>
            </p:extLst>
          </p:nvPr>
        </p:nvGraphicFramePr>
        <p:xfrm>
          <a:off x="4324073" y="569841"/>
          <a:ext cx="7606671" cy="62561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9385">
                  <a:extLst>
                    <a:ext uri="{9D8B030D-6E8A-4147-A177-3AD203B41FA5}">
                      <a16:colId xmlns:a16="http://schemas.microsoft.com/office/drawing/2014/main" val="3344338196"/>
                    </a:ext>
                  </a:extLst>
                </a:gridCol>
                <a:gridCol w="1905484">
                  <a:extLst>
                    <a:ext uri="{9D8B030D-6E8A-4147-A177-3AD203B41FA5}">
                      <a16:colId xmlns:a16="http://schemas.microsoft.com/office/drawing/2014/main" val="853358664"/>
                    </a:ext>
                  </a:extLst>
                </a:gridCol>
                <a:gridCol w="1960901">
                  <a:extLst>
                    <a:ext uri="{9D8B030D-6E8A-4147-A177-3AD203B41FA5}">
                      <a16:colId xmlns:a16="http://schemas.microsoft.com/office/drawing/2014/main" val="4146177318"/>
                    </a:ext>
                  </a:extLst>
                </a:gridCol>
                <a:gridCol w="1960901">
                  <a:extLst>
                    <a:ext uri="{9D8B030D-6E8A-4147-A177-3AD203B41FA5}">
                      <a16:colId xmlns:a16="http://schemas.microsoft.com/office/drawing/2014/main" val="481737043"/>
                    </a:ext>
                  </a:extLst>
                </a:gridCol>
              </a:tblGrid>
              <a:tr h="4383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PPA 2026/2029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69323"/>
                  </a:ext>
                </a:extLst>
              </a:tr>
              <a:tr h="4383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2027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2028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037337"/>
                  </a:ext>
                </a:extLst>
              </a:tr>
              <a:tr h="591783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72.500.000,00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76.850.000,00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81.461.000,00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86.348.660,00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56774"/>
                  </a:ext>
                </a:extLst>
              </a:tr>
              <a:tr h="467488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76.624.400,00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81.421.864,00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86.095.175,84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91.260.886,49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755951"/>
                  </a:ext>
                </a:extLst>
              </a:tr>
              <a:tr h="417346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3.097.400,00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3.282.984,00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3.479.962,92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3.688.760,70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323476"/>
                  </a:ext>
                </a:extLst>
              </a:tr>
              <a:tr h="467376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955.500,00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1.012.830,00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1.073.599,80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1.138.015,80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22922"/>
                  </a:ext>
                </a:extLst>
              </a:tr>
              <a:tr h="422717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1.452.200,00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1.539.242,00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1.631.596,59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856243"/>
                  </a:ext>
                </a:extLst>
              </a:tr>
              <a:tr h="445228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71.135.000,00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75.603.360,00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79.927.651,72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84.723.310,82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81947"/>
                  </a:ext>
                </a:extLst>
              </a:tr>
              <a:tr h="401112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66.500,00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70.490,00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74.719,40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79.202,58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38935"/>
                  </a:ext>
                </a:extLst>
              </a:tr>
              <a:tr h="438356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7.856.000,00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8.527.360,00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8.827.001,60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9.356.621,69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601702"/>
                  </a:ext>
                </a:extLst>
              </a:tr>
              <a:tr h="432293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3.731.600,00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3.955.496,00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4.192.825,76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4.444.395,20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248798"/>
                  </a:ext>
                </a:extLst>
              </a:tr>
              <a:tr h="419028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445009"/>
                  </a:ext>
                </a:extLst>
              </a:tr>
              <a:tr h="438376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58.300,00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61.798,00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65.505,88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163277"/>
                  </a:ext>
                </a:extLst>
              </a:tr>
              <a:tr h="438356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3.676.600,00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3.897.196,00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4.131.027,76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4.378.889,32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928349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833E59AC-E196-56A5-F775-CC8802531D23}"/>
              </a:ext>
            </a:extLst>
          </p:cNvPr>
          <p:cNvSpPr txBox="1"/>
          <p:nvPr/>
        </p:nvSpPr>
        <p:spPr>
          <a:xfrm>
            <a:off x="4537166" y="1454331"/>
            <a:ext cx="1558834" cy="3077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48,33%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1645702-249F-9B49-B290-9BC5BD10485C}"/>
              </a:ext>
            </a:extLst>
          </p:cNvPr>
          <p:cNvSpPr txBox="1"/>
          <p:nvPr/>
        </p:nvSpPr>
        <p:spPr>
          <a:xfrm>
            <a:off x="6309094" y="1454331"/>
            <a:ext cx="1558834" cy="3077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6,0%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9C1CE68-1BB8-A195-28EB-09A6C5780F70}"/>
              </a:ext>
            </a:extLst>
          </p:cNvPr>
          <p:cNvSpPr txBox="1"/>
          <p:nvPr/>
        </p:nvSpPr>
        <p:spPr>
          <a:xfrm>
            <a:off x="8340502" y="1454331"/>
            <a:ext cx="1558834" cy="3077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6,0%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0EF2382-9088-49FE-FF7D-CB890B88428F}"/>
              </a:ext>
            </a:extLst>
          </p:cNvPr>
          <p:cNvSpPr txBox="1"/>
          <p:nvPr/>
        </p:nvSpPr>
        <p:spPr>
          <a:xfrm>
            <a:off x="10306595" y="1454330"/>
            <a:ext cx="1558834" cy="3077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6,0%</a:t>
            </a:r>
          </a:p>
        </p:txBody>
      </p:sp>
    </p:spTree>
    <p:extLst>
      <p:ext uri="{BB962C8B-B14F-4D97-AF65-F5344CB8AC3E}">
        <p14:creationId xmlns:p14="http://schemas.microsoft.com/office/powerpoint/2010/main" val="86446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4850DCB-99B4-436C-A5C6-D2EF09D9876B}"/>
              </a:ext>
            </a:extLst>
          </p:cNvPr>
          <p:cNvGraphicFramePr>
            <a:graphicFrameLocks noGrp="1"/>
          </p:cNvGraphicFramePr>
          <p:nvPr/>
        </p:nvGraphicFramePr>
        <p:xfrm>
          <a:off x="136864" y="813570"/>
          <a:ext cx="4071152" cy="58318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71152">
                  <a:extLst>
                    <a:ext uri="{9D8B030D-6E8A-4147-A177-3AD203B41FA5}">
                      <a16:colId xmlns:a16="http://schemas.microsoft.com/office/drawing/2014/main" val="966217828"/>
                    </a:ext>
                  </a:extLst>
                </a:gridCol>
              </a:tblGrid>
              <a:tr h="58313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1" u="none" strike="noStrike" dirty="0">
                          <a:effectLst/>
                        </a:rPr>
                        <a:t>DESCRIÇÃO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86899"/>
                  </a:ext>
                </a:extLst>
              </a:tr>
              <a:tr h="47427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1" u="none" strike="noStrike" dirty="0">
                          <a:effectLst/>
                        </a:rPr>
                        <a:t>CATEGORIA ECONÔMICA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736524"/>
                  </a:ext>
                </a:extLst>
              </a:tr>
              <a:tr h="465762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b="1" u="none" strike="noStrike" dirty="0">
                          <a:effectLst/>
                        </a:rPr>
                        <a:t>Despesas  Correntes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6346"/>
                  </a:ext>
                </a:extLst>
              </a:tr>
              <a:tr h="48301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u="none" strike="noStrike" dirty="0">
                          <a:effectLst/>
                        </a:rPr>
                        <a:t> Pessoal e Encargos Sociais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57362"/>
                  </a:ext>
                </a:extLst>
              </a:tr>
              <a:tr h="461878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u="none" strike="noStrike" dirty="0">
                          <a:effectLst/>
                        </a:rPr>
                        <a:t>Juros e Encargos da Dívida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035332"/>
                  </a:ext>
                </a:extLst>
              </a:tr>
              <a:tr h="48301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u="none" strike="noStrike" dirty="0">
                          <a:effectLst/>
                        </a:rPr>
                        <a:t>Outras Despesas Correntes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965187"/>
                  </a:ext>
                </a:extLst>
              </a:tr>
              <a:tr h="48301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b="1" u="none" strike="noStrike" dirty="0">
                          <a:effectLst/>
                        </a:rPr>
                        <a:t>Reserva de Contingência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065211"/>
                  </a:ext>
                </a:extLst>
              </a:tr>
              <a:tr h="48301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b="1" u="none" strike="noStrike" dirty="0">
                          <a:effectLst/>
                        </a:rPr>
                        <a:t>Despesas de Capital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795197"/>
                  </a:ext>
                </a:extLst>
              </a:tr>
              <a:tr h="48301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u="none" strike="noStrike" dirty="0">
                          <a:effectLst/>
                        </a:rPr>
                        <a:t>Investimentos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278178"/>
                  </a:ext>
                </a:extLst>
              </a:tr>
              <a:tr h="48301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u="none" strike="noStrike" dirty="0">
                          <a:effectLst/>
                        </a:rPr>
                        <a:t>Amortização de Dívida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077414"/>
                  </a:ext>
                </a:extLst>
              </a:tr>
              <a:tr h="48301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Inversões Financeiras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035001"/>
                  </a:ext>
                </a:extLst>
              </a:tr>
              <a:tr h="465762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2000" b="1" u="none" strike="noStrike" dirty="0">
                          <a:effectLst/>
                        </a:rPr>
                        <a:t>TOTAL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559386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0D0BB68-4C0B-457F-8EAA-7902AE1D7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690870"/>
              </p:ext>
            </p:extLst>
          </p:nvPr>
        </p:nvGraphicFramePr>
        <p:xfrm>
          <a:off x="4293832" y="808850"/>
          <a:ext cx="7628878" cy="5836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9882">
                  <a:extLst>
                    <a:ext uri="{9D8B030D-6E8A-4147-A177-3AD203B41FA5}">
                      <a16:colId xmlns:a16="http://schemas.microsoft.com/office/drawing/2014/main" val="191539766"/>
                    </a:ext>
                  </a:extLst>
                </a:gridCol>
                <a:gridCol w="1889760">
                  <a:extLst>
                    <a:ext uri="{9D8B030D-6E8A-4147-A177-3AD203B41FA5}">
                      <a16:colId xmlns:a16="http://schemas.microsoft.com/office/drawing/2014/main" val="2880253429"/>
                    </a:ext>
                  </a:extLst>
                </a:gridCol>
                <a:gridCol w="1750423">
                  <a:extLst>
                    <a:ext uri="{9D8B030D-6E8A-4147-A177-3AD203B41FA5}">
                      <a16:colId xmlns:a16="http://schemas.microsoft.com/office/drawing/2014/main" val="665405792"/>
                    </a:ext>
                  </a:extLst>
                </a:gridCol>
                <a:gridCol w="1968813">
                  <a:extLst>
                    <a:ext uri="{9D8B030D-6E8A-4147-A177-3AD203B41FA5}">
                      <a16:colId xmlns:a16="http://schemas.microsoft.com/office/drawing/2014/main" val="3632062457"/>
                    </a:ext>
                  </a:extLst>
                </a:gridCol>
              </a:tblGrid>
              <a:tr h="583183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pt-BR" sz="2000" b="1" u="none" strike="noStrike" dirty="0">
                          <a:effectLst/>
                        </a:rPr>
                        <a:t>PROJETADO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2745"/>
                  </a:ext>
                </a:extLst>
              </a:tr>
              <a:tr h="457413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2026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2027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2028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2029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521142"/>
                  </a:ext>
                </a:extLst>
              </a:tr>
              <a:tr h="46580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55.795.100,00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59.142.806,00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62.691.374,34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66.452.856,80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126260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24.759.497,15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26.245.066,98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27.819.770,99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29.488.957,25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140774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56.180,00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59.550,80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1907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30.985.602,85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32.844.739,02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34.815.423,35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36.904.348,75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898690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2.332.000,00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2.471.920,02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2.620.235,22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625669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14.504.900,00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15.375.194,00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16.297.705,64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17.275.567,98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972436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13.654.900,00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14.474.194,00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15.342.645,64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16.263.204,38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044556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337.080,00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357.304,80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715854"/>
                  </a:ext>
                </a:extLst>
              </a:tr>
              <a:tr h="483052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583.000,00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617.980,00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655.058,80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196434"/>
                  </a:ext>
                </a:extLst>
              </a:tr>
              <a:tr h="465800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72.500.000,00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76.850.000,00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81.461.000,00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86.348.660,00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88507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083D762-4F22-4BC6-801D-D16FE8EFCEFA}"/>
              </a:ext>
            </a:extLst>
          </p:cNvPr>
          <p:cNvSpPr txBox="1"/>
          <p:nvPr/>
        </p:nvSpPr>
        <p:spPr>
          <a:xfrm>
            <a:off x="136864" y="212538"/>
            <a:ext cx="11785846" cy="400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METAS DE DESPESA PARA PPA 2026/2029</a:t>
            </a:r>
          </a:p>
        </p:txBody>
      </p:sp>
    </p:spTree>
    <p:extLst>
      <p:ext uri="{BB962C8B-B14F-4D97-AF65-F5344CB8AC3E}">
        <p14:creationId xmlns:p14="http://schemas.microsoft.com/office/powerpoint/2010/main" val="312143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C78E0D6-9EE9-46F3-D369-2F54214B70A7}"/>
              </a:ext>
            </a:extLst>
          </p:cNvPr>
          <p:cNvSpPr txBox="1"/>
          <p:nvPr/>
        </p:nvSpPr>
        <p:spPr>
          <a:xfrm>
            <a:off x="60959" y="58783"/>
            <a:ext cx="12052663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i="0" u="sng" dirty="0">
                <a:solidFill>
                  <a:srgbClr val="001D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PPA 2026-2029</a:t>
            </a:r>
          </a:p>
          <a:p>
            <a:pPr algn="l"/>
            <a:r>
              <a:rPr lang="pt-BR" sz="2800" b="1" i="0" u="sng" dirty="0">
                <a:solidFill>
                  <a:srgbClr val="001D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Alinhamento com o Plano de Governo:</a:t>
            </a:r>
            <a:endParaRPr lang="pt-BR" sz="2800" b="0" i="0" u="sng" dirty="0">
              <a:solidFill>
                <a:srgbClr val="001D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ogle Sans"/>
            </a:endParaRPr>
          </a:p>
          <a:p>
            <a:pPr algn="l"/>
            <a:r>
              <a:rPr lang="pt-BR" sz="2800" b="0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O PPA deve estar alinhado com o plano de governo do partido eleito, refletindo as prioridades e compromissos assumidos com a sociedade. </a:t>
            </a:r>
            <a:endParaRPr lang="pt-BR" sz="5400" b="0" i="0" dirty="0">
              <a:solidFill>
                <a:schemeClr val="accent5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923BC0E-C917-5434-906A-EE2B56ED180A}"/>
              </a:ext>
            </a:extLst>
          </p:cNvPr>
          <p:cNvSpPr txBox="1"/>
          <p:nvPr/>
        </p:nvSpPr>
        <p:spPr>
          <a:xfrm>
            <a:off x="60959" y="2079172"/>
            <a:ext cx="11904616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pt-BR" sz="2800" b="0" i="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Relação entre os dois:</a:t>
            </a:r>
          </a:p>
          <a:p>
            <a:pPr algn="l"/>
            <a:endParaRPr lang="pt-BR" sz="2800" b="0" i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ogle Sans"/>
            </a:endParaRPr>
          </a:p>
          <a:p>
            <a:pPr algn="l" fontAlgn="ctr"/>
            <a:r>
              <a:rPr lang="pt-BR" sz="2800" b="0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O PPA pode ser visto como a materialização das promessas do Plano de Governo, traduzindo-as em ações e metas concretas com orçamento definido. O Plano de Governo serve como base para a elaboração do PPA, que detalha e operacionaliza as intenções expressas no Plano de Governo. </a:t>
            </a:r>
          </a:p>
          <a:p>
            <a:pPr algn="l" fontAlgn="ctr"/>
            <a:endParaRPr lang="pt-BR" sz="2800" b="0" i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ogle Sans"/>
            </a:endParaRPr>
          </a:p>
          <a:p>
            <a:pPr algn="l"/>
            <a:r>
              <a:rPr lang="pt-BR" sz="2800" b="0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Em resumo: O Plano de Governo é a proposta inicial, enquanto o PPA é o plano detalhado e legal que orienta a execução das ações municipais por um período de quatro anos. </a:t>
            </a:r>
          </a:p>
        </p:txBody>
      </p:sp>
    </p:spTree>
    <p:extLst>
      <p:ext uri="{BB962C8B-B14F-4D97-AF65-F5344CB8AC3E}">
        <p14:creationId xmlns:p14="http://schemas.microsoft.com/office/powerpoint/2010/main" val="190948546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465F7C6-6E57-EB63-1CEC-41D13E0D298D}"/>
              </a:ext>
            </a:extLst>
          </p:cNvPr>
          <p:cNvSpPr txBox="1"/>
          <p:nvPr/>
        </p:nvSpPr>
        <p:spPr>
          <a:xfrm>
            <a:off x="113211" y="97751"/>
            <a:ext cx="11730445" cy="66963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Propostas do Plano de Governo Municipal:</a:t>
            </a:r>
            <a:endParaRPr lang="pt-BR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DE CULTURA E TURISMO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Garantir a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onclusão do museu Pomerano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-Instituir Festa em comemoração a Emancipação Política do Munícipio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-Construção e modernização do parque de festas permanente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DE OBRAS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-Manutenção permanente das estradas do município.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-Implantar projeto para construção de calçada cidadã no centro da cidade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-Estadualização da estrada que liga Vila Pavão ao trevo de </a:t>
            </a:r>
            <a:r>
              <a:rPr lang="pt-BR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Cedrolândia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-Implantar programa de vídeo monitoramento na cidade em parceria com a polícia militar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-Continuidade ao projeto de capeamento asfáltico da cidade e dos distritos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-Criação de Programa de Saneamento Básico Rural com objetivo de Doação de fossas sépticas para famílias de baixa renda residente na Zona Rural.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39603429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E187F30-0DDB-B472-9F65-9EE56791FC40}"/>
              </a:ext>
            </a:extLst>
          </p:cNvPr>
          <p:cNvSpPr txBox="1"/>
          <p:nvPr/>
        </p:nvSpPr>
        <p:spPr>
          <a:xfrm>
            <a:off x="281355" y="160955"/>
            <a:ext cx="11732454" cy="63382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DE EDUCAÇÃO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-Ampliar e garantir o acesso a Creche 2 e 3 anos e Pré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escola (5 anos)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-Climatizar 100% das salas de aula com instalação de ar condicionado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-Construção da Creche Municipal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DE ESPORTE E LAZER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-Fortalecer e ampliar o projeto campeões do futuro na sede e interior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-Revitalizar as quadras do Córrego das Flores e comunidade da Figueira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-Reestruturar a Estádio Municipal com muro, arquibancada, sistema moderno de irrigação e iluminação.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-Ampliar e reestruturar ao campo de futebol do distrito de Todos os Santos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-Construção de quadra Poliesportiva Próximo a Igrejona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00755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70F4EA8-00EB-3A89-833B-145F4AF39683}"/>
              </a:ext>
            </a:extLst>
          </p:cNvPr>
          <p:cNvSpPr txBox="1"/>
          <p:nvPr/>
        </p:nvSpPr>
        <p:spPr>
          <a:xfrm>
            <a:off x="278673" y="171377"/>
            <a:ext cx="11660778" cy="29985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DE ASSITÊNCIA SOCIAL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-Manter e ampliar o Programa de Aquisição de Alimentos (PAA) e Compra Direta de alimentos (CDA)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-Implantar os serviços do centro de convivência da melhor idade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MUNICIPAL DE ADMINISTRAÇÃO 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-Garantir os reajustes de 50% do Ticket alimentação e do vale feira dos servidores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3B2E6CE-AD98-903A-EC66-F733B4F57C7D}"/>
              </a:ext>
            </a:extLst>
          </p:cNvPr>
          <p:cNvSpPr txBox="1"/>
          <p:nvPr/>
        </p:nvSpPr>
        <p:spPr>
          <a:xfrm>
            <a:off x="278674" y="3280736"/>
            <a:ext cx="11660777" cy="33971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MUNICIPAL DE SAÚDE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-Reformar e modernizar a unidade de saúde do Córrego </a:t>
            </a:r>
            <a:r>
              <a:rPr lang="pt-BR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Lindemberg</a:t>
            </a: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-Implantar atendimento 24 horas assim que ficar pronto a estrutura da nova APS (parque de Festa).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SECRETARIA MUNICIPAL DE AGRICULTURA 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-Manter e aprimorar o centro de comercialização em parceria com os produtores rurais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2857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EB33A57-D0B2-227D-2718-32026A391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337" y="130628"/>
            <a:ext cx="11939451" cy="65575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82014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1C91C3A-AB92-5298-3F4D-7465677FC438}"/>
              </a:ext>
            </a:extLst>
          </p:cNvPr>
          <p:cNvSpPr txBox="1"/>
          <p:nvPr/>
        </p:nvSpPr>
        <p:spPr>
          <a:xfrm>
            <a:off x="95794" y="0"/>
            <a:ext cx="12000411" cy="68687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AGRICULTURA</a:t>
            </a:r>
            <a:endParaRPr lang="pt-BR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Precisamos de mais apoio de maquinários para ajudar os produtores, e por mais técnicos preparados para ajudar na produção agrícola pois a demanda é grande.</a:t>
            </a:r>
          </a:p>
          <a:p>
            <a:pPr marL="342900" lvl="0" indent="-342900" algn="just">
              <a:buFont typeface="+mj-lt"/>
              <a:buAutoNum type="arabicPeriod"/>
            </a:pPr>
            <a:endParaRPr lang="pt-BR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Facilidade de acesso a linhas de crédito agrícola para investimentos em maquinário, insumos e infraestrutura, isso é crucial para impulsionar o desenvolvimento. Ações para promover a agricultura sustentável, como o uso racional de recursos naturais. Oferecer programas de capacitação e assistência técnica para os agricultores.</a:t>
            </a:r>
          </a:p>
          <a:p>
            <a:pPr marL="342900" lvl="0" indent="-342900" algn="just"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Nossa agricultura pode ser ainda mais valorizada com palestras e prestações de serviços mais rápidas e de qualidade.</a:t>
            </a:r>
          </a:p>
          <a:p>
            <a:pPr marL="342900" lvl="0" indent="-342900" algn="just">
              <a:buFont typeface="+mj-lt"/>
              <a:buAutoNum type="arabicPeriod"/>
            </a:pPr>
            <a:endParaRPr lang="pt-BR" sz="2400" b="1" spc="15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Realizar a semana municipal do agricultor familiar, com barracas, palestras, cursos em parcerias com entidades como INCAPER, UFES, IFES e outros.</a:t>
            </a:r>
          </a:p>
          <a:p>
            <a:pPr marL="342900" lvl="0" indent="-342900" algn="just"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Melhorar a casa do produtor rural, profissionalizando os funcionários com cursos gratuitos do SEBRAE; criar uma rede social para divulgar os produtos da casa do produtor.</a:t>
            </a:r>
          </a:p>
          <a:p>
            <a:pPr lvl="0" algn="just"/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570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392EFD4-4C6E-79CB-AB07-5605D073D929}"/>
              </a:ext>
            </a:extLst>
          </p:cNvPr>
          <p:cNvSpPr txBox="1"/>
          <p:nvPr/>
        </p:nvSpPr>
        <p:spPr>
          <a:xfrm>
            <a:off x="168812" y="238038"/>
            <a:ext cx="11737145" cy="6474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AGRICULTURA</a:t>
            </a:r>
            <a:endParaRPr lang="pt-BR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6- Criar o “Disk Carreador" para a secretaria se programar na época de safra.</a:t>
            </a:r>
          </a:p>
          <a:p>
            <a:pPr marL="342900" lvl="0" indent="-342900" algn="just"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7- Ampliar a oferta de produtos da agricultura na feira.</a:t>
            </a:r>
          </a:p>
          <a:p>
            <a:pPr marL="342900" lvl="0" indent="-342900" algn="just"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8- Melhoria das estradas</a:t>
            </a:r>
          </a:p>
          <a:p>
            <a:pPr lvl="0" algn="just"/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9- Ensinar aos produtores rurais práticas mais sustentáveis como diminuir a quantidade de defensivos agrícolas a serem utilizados em suas culturas, uso consciente de água para irrigação.</a:t>
            </a:r>
          </a:p>
          <a:p>
            <a:pPr lvl="0" algn="just"/>
            <a:endParaRPr lang="pt-BR" sz="2400" b="1" spc="15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10.Promover parcerias entre o setor público e o setor privado para implementação de projetos.</a:t>
            </a:r>
          </a:p>
          <a:p>
            <a:pPr lvl="0" algn="just">
              <a:lnSpc>
                <a:spcPct val="107000"/>
              </a:lnSpc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11.Continuar dando o apoio na agricultura, é muito importante pra sociedade</a:t>
            </a:r>
            <a:endParaRPr lang="pt-BR" sz="2400" spc="15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endParaRPr lang="pt-BR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46888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038404D-3FCE-AC6E-51DC-EABA86D67ED6}"/>
              </a:ext>
            </a:extLst>
          </p:cNvPr>
          <p:cNvSpPr txBox="1"/>
          <p:nvPr/>
        </p:nvSpPr>
        <p:spPr>
          <a:xfrm>
            <a:off x="126274" y="131860"/>
            <a:ext cx="11939451" cy="67927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2400" b="1" u="sng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AGRICULTURA</a:t>
            </a:r>
            <a:endParaRPr lang="pt-BR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12.Investir em diversificação de culturas e agroindústria, pequenas barragens e caixas secas.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13.Ampliar o acesso dos agricultores a assistência técnica e extensão rural.</a:t>
            </a:r>
          </a:p>
          <a:p>
            <a:pPr lvl="0" algn="just">
              <a:lnSpc>
                <a:spcPct val="107000"/>
              </a:lnSpc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14.Apoiar a regularização fundiária e o acesso ao crédito rural.</a:t>
            </a:r>
          </a:p>
          <a:p>
            <a:pPr lvl="0" algn="just">
              <a:lnSpc>
                <a:spcPct val="107000"/>
              </a:lnSpc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15.Estimular a produção de alimentos orgânicos e agroecológicos.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16.Ampliar a segurança hídrica com sistemas de irrigação eficientes.</a:t>
            </a:r>
          </a:p>
          <a:p>
            <a:pPr lvl="0" algn="just">
              <a:lnSpc>
                <a:spcPct val="107000"/>
              </a:lnSpc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17.Fortalecer as cadeias produtivas regionais e o cooperativismo</a:t>
            </a:r>
          </a:p>
          <a:p>
            <a:pPr lvl="0" algn="just">
              <a:lnSpc>
                <a:spcPct val="107000"/>
              </a:lnSpc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18.Construção do viveiro municipal </a:t>
            </a:r>
          </a:p>
          <a:p>
            <a:pPr lvl="0" algn="just">
              <a:lnSpc>
                <a:spcPct val="107000"/>
              </a:lnSpc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19.Melhorias nas estradas - caminho do campo </a:t>
            </a:r>
            <a:r>
              <a:rPr lang="pt-BR" sz="2400" b="1" u="none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0216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53C5558-2B29-E2F0-FECF-C8A5498F25F5}"/>
              </a:ext>
            </a:extLst>
          </p:cNvPr>
          <p:cNvSpPr txBox="1"/>
          <p:nvPr/>
        </p:nvSpPr>
        <p:spPr>
          <a:xfrm>
            <a:off x="182880" y="131588"/>
            <a:ext cx="11861074" cy="67297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</a:pPr>
            <a:r>
              <a:rPr lang="pt-BR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ASSISTÊNCIA SOCIAL</a:t>
            </a:r>
          </a:p>
          <a:p>
            <a:pPr marL="457200" algn="ctr">
              <a:lnSpc>
                <a:spcPct val="107000"/>
              </a:lnSpc>
            </a:pPr>
            <a:endParaRPr lang="pt-BR" sz="24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Promover eventos sociais que atendam ao público de baixa renda e pessoas com deficiência, auxiliando-os nos seus direitos e garantindo seu lugar como cidadãos. </a:t>
            </a:r>
          </a:p>
          <a:p>
            <a:pPr lvl="0" algn="just">
              <a:lnSpc>
                <a:spcPct val="107000"/>
              </a:lnSpc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Oferecer cursos e ações de qualificação profissional para gerar renda e oportunidades de trabalho.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investimento pode ser maior, mas vem caminhando bem.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Criar o banco de currículo, um projeto que fomente o fornecimento de currículos e criação dos mesmos para jovens, adultos e pessoas em vulnerabilidade.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Construção de abrigo casa lar.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Geração de emprego, cursos de eletricista, outras oficinas...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0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903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AC3BB97-FBE1-5511-4944-12AA63564725}"/>
              </a:ext>
            </a:extLst>
          </p:cNvPr>
          <p:cNvSpPr txBox="1"/>
          <p:nvPr/>
        </p:nvSpPr>
        <p:spPr>
          <a:xfrm>
            <a:off x="300110" y="139990"/>
            <a:ext cx="11591779" cy="65001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ASSISTÊNCIA SOCIAL</a:t>
            </a:r>
            <a:endParaRPr lang="pt-BR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7- Contratar Educador Social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8-Maior assistência às famílias mais carentes, pois ao redor de minha residência sempre temos problemas com crianças em ambientes frágeis, onde não recebem alimentação e cuidados necessários, além de problemas com vícios de drogas.</a:t>
            </a: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 Criar grupos de apoio para pais e filhos. Realizar campanha de conscientização sobre a importância da inclusão de pessoas com deficiência.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10- Criar a Biblioteca Comunitária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Criar meios para o combate ao alcoolismo e outras drogas, incentivar a criação de oficinas e outros meios de cursos técnicos aos jovens e adolescentes.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 Ações de combate à insegurança alimentar: Criar ou ampliar bancos de alimentos, cozinhas comunitárias e distribuição de cestas básicas com acompanhamento social.</a:t>
            </a:r>
            <a:endParaRPr lang="pt-BR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3534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6A1B640-D2FE-28AC-C312-7D3693617C87}"/>
              </a:ext>
            </a:extLst>
          </p:cNvPr>
          <p:cNvSpPr txBox="1"/>
          <p:nvPr/>
        </p:nvSpPr>
        <p:spPr>
          <a:xfrm>
            <a:off x="161108" y="161406"/>
            <a:ext cx="11869783" cy="65001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ASSISTÊNCIA SOCIAL</a:t>
            </a:r>
            <a:endParaRPr lang="pt-BR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 Políticas para a pessoa idosa, com deficiência e em situação de rua: Oferecer atendimentos especializados, centros de acolhimento, convivência e apoio psicossocial.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 Capacitação e inclusão produtiva: Desenvolver oficinas, cursos e parcerias para geração de renda e inserção no mercado de trabalho, especialmente para os jovens.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 Busca ativa e acompanhamento de famílias vulneráveis: Intensificar visitas domiciliares e ações intersetoriais para garantir acesso aos direitos sociais.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 Campanhas educativas e de prevenção: Realizar ações informativas sobre direitos sociais, violência doméstica, exploração infantil e outros temas sensíveis à população.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spc="1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16.Investimento na qualidade de Serviços de Convivência e Fortalecimento de vínculos.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736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95E8F7-2B56-95B8-F04B-6FAC090DCAB0}"/>
              </a:ext>
            </a:extLst>
          </p:cNvPr>
          <p:cNvSpPr txBox="1"/>
          <p:nvPr/>
        </p:nvSpPr>
        <p:spPr>
          <a:xfrm>
            <a:off x="78377" y="196341"/>
            <a:ext cx="11808822" cy="6597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0215" algn="ctr">
              <a:lnSpc>
                <a:spcPct val="107000"/>
              </a:lnSpc>
            </a:pPr>
            <a:r>
              <a:rPr lang="pt-BR" sz="2200" b="1" u="sng" spc="1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 E TURISMO</a:t>
            </a:r>
            <a:r>
              <a:rPr lang="pt-BR" sz="2200" b="1" u="none" strike="noStrike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2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Proteger o patrimônio histórico, artístico e cultural do município é essencial para atrair visitantes interessados na história e nas tradições locais.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2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2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Promover atividades culturais, como eventos, festivais, exposições e apresentações artísticas, que valorizem a cultura local e atraiam o público.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2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2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Adotar práticas de turismo sustentável, que respeitem o meio ambiente e a cultura local.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200" b="1" spc="15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2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Nosso município tem muito potencial e precisa ser valorizado, a feirinha na sexta-feira, foi um grande acerto, mas poderiam abrir espaço para artistas locais e grupos se apresentarem para gerar mais movimento. Nossa cultura pode ser mais "mostrada".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2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2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Criar oficinas em contra turno, estas de artesanato, pintura, ballet, canto, música.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200" b="1" spc="15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2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Criar um festa da colheita em pré</a:t>
            </a:r>
            <a:r>
              <a:rPr lang="pt-BR" sz="2200" b="1" spc="1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pt-BR" sz="22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temporada de safra.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pt-BR" sz="22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Promover concurso de gastronomia para qualificar a alimentação oferecida nas barracas da POMITAFRO</a:t>
            </a:r>
            <a:r>
              <a:rPr lang="pt-BR" sz="22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1095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54549FF-BB07-BD69-B702-180DB769A2DF}"/>
              </a:ext>
            </a:extLst>
          </p:cNvPr>
          <p:cNvSpPr txBox="1"/>
          <p:nvPr/>
        </p:nvSpPr>
        <p:spPr>
          <a:xfrm>
            <a:off x="161108" y="0"/>
            <a:ext cx="11869783" cy="67927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2400" b="1" u="sng" spc="1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 E TURISMO</a:t>
            </a:r>
            <a:endParaRPr lang="pt-BR" sz="2400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Portais turísticos na cidade para identidade da POMITAFRO.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 Apoiar o Concurso de casquinhas da pascoa....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 </a:t>
            </a: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Apoio bandas e cantores pomeranos, italianos e afros</a:t>
            </a:r>
          </a:p>
          <a:p>
            <a:pPr lvl="0" algn="just">
              <a:lnSpc>
                <a:spcPct val="107000"/>
              </a:lnSpc>
            </a:pP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Incentivar a população a explorar a parte de nossas riquezas naturais como as rochas, implantar atividades turísticas como, tirolesa e realizar mais eventos que possam valorizar nossa cultura além da </a:t>
            </a:r>
            <a:r>
              <a:rPr lang="pt-BR" sz="2400" b="1" spc="15" dirty="0" err="1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Pomitafro</a:t>
            </a:r>
            <a:endParaRPr lang="pt-BR" sz="2400" b="1" spc="15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 Projeto turismo na escola incentiva a criança valorizar a cultura local.</a:t>
            </a:r>
          </a:p>
          <a:p>
            <a:pPr lvl="0" algn="just">
              <a:lnSpc>
                <a:spcPct val="107000"/>
              </a:lnSpc>
            </a:pP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13.Mais oportunidades para as igrejas</a:t>
            </a:r>
          </a:p>
          <a:p>
            <a:pPr lvl="0" algn="just">
              <a:lnSpc>
                <a:spcPct val="107000"/>
              </a:lnSpc>
            </a:pP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14.Investir em agricultores que tenham interesse e meio-dia incentivo para avançar nesta área que é pouca explorada.</a:t>
            </a:r>
            <a:endParaRPr lang="pt-BR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6997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5AEBBD5-5DFA-D7F9-D40E-17DC406CFE65}"/>
              </a:ext>
            </a:extLst>
          </p:cNvPr>
          <p:cNvSpPr txBox="1"/>
          <p:nvPr/>
        </p:nvSpPr>
        <p:spPr>
          <a:xfrm>
            <a:off x="174171" y="64104"/>
            <a:ext cx="11843657" cy="68953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pt-BR" sz="2400" b="1" u="sng" spc="1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 E TURISMO</a:t>
            </a: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15.Roteiros de Turismo Rural e de Experiência</a:t>
            </a:r>
          </a:p>
          <a:p>
            <a:pPr lvl="0" algn="just">
              <a:lnSpc>
                <a:spcPct val="107000"/>
              </a:lnSpc>
            </a:pPr>
            <a:endParaRPr lang="pt-B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spc="1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16.Incentivo à visitação de pequenas propriedades com experiências autênticas: produção de queijo, café, passeios a cavalo, trilhas etc.</a:t>
            </a:r>
            <a:endParaRPr lang="pt-B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</a:pPr>
            <a:endParaRPr lang="pt-BR" sz="2400" b="1" spc="15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</a:t>
            </a:r>
            <a:r>
              <a:rPr lang="pt-BR" sz="2400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Sinalização Turística e Patrimonial (3º ano) Placas informativas com QR Codes sobre história, cultura, igrejas, trilhas, rios, construções antigas.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 Formação de Guias Locais (2º ano) Jovens e adultos formados como condutores locais com foco em educação patrimonial, meio ambiente e turismo receptivo.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 Criação de feiras e festivais sazonais (contínuo) </a:t>
            </a:r>
            <a:r>
              <a:rPr lang="pt-BR" sz="2400" b="1" spc="15" dirty="0" err="1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Feira da Agricultura Familiar, Festival Gastronômico da Cidade, Festival de Música Regional, Encontro de Bandas Marciais.</a:t>
            </a: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 Revitalização de Praças e Espaços Culturais (2º–4º ano) Iluminação, bancos, palco fixo, espaço para feira, </a:t>
            </a:r>
            <a:r>
              <a:rPr lang="pt-BR" sz="2400" b="1" spc="15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wifi</a:t>
            </a: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gratuito em área central.</a:t>
            </a:r>
            <a:endParaRPr lang="pt-BR" sz="20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4507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A920156-FED9-04C3-0066-32B3697D3821}"/>
              </a:ext>
            </a:extLst>
          </p:cNvPr>
          <p:cNvSpPr txBox="1"/>
          <p:nvPr/>
        </p:nvSpPr>
        <p:spPr>
          <a:xfrm>
            <a:off x="253218" y="136223"/>
            <a:ext cx="11816862" cy="63975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pt-BR" sz="2400" b="1" u="sng" spc="15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 E TURISMO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21. Criação da “Casa da Cultura” (2º ano)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 Espaço com exposições, oficinas, ensaios, mini auditório, biblioteca comunitária, sala de memória histórica.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23. Construção portal turístico.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24. Infraestrutura no parque de festas (pavimentação, banheiros, as barracas pomerana, Italiana e Afro de alvenaria)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25. Instituir a festa em comemoração a emancipação política do município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26. Mais turismo para nosso município</a:t>
            </a:r>
          </a:p>
          <a:p>
            <a:pPr lvl="0" algn="just">
              <a:lnSpc>
                <a:spcPct val="107000"/>
              </a:lnSpc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73483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4A3829E-17CF-940F-8464-C8F12EE7567A}"/>
              </a:ext>
            </a:extLst>
          </p:cNvPr>
          <p:cNvSpPr txBox="1"/>
          <p:nvPr/>
        </p:nvSpPr>
        <p:spPr>
          <a:xfrm>
            <a:off x="148045" y="64777"/>
            <a:ext cx="11895909" cy="64971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99110" algn="ctr">
              <a:lnSpc>
                <a:spcPct val="107000"/>
              </a:lnSpc>
            </a:pPr>
            <a:r>
              <a:rPr lang="pt-BR" sz="2400" b="1" u="sng" spc="15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EDUCAÇÃO</a:t>
            </a:r>
            <a:r>
              <a:rPr lang="pt-BR" sz="2400" b="1" u="none" strike="noStrike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499110" algn="ctr">
              <a:lnSpc>
                <a:spcPct val="107000"/>
              </a:lnSpc>
            </a:pPr>
            <a:endParaRPr lang="pt-BR" sz="2400" b="1" u="none" strike="noStrike" spc="15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1-Precisamos melhorar a estrutura da escola na sede pois está super lotada e olhar para a alimentação pois  está deixando a desejar, o transporte escolar está perigoso e ônibus sucateados que alguns nem sinto de segurança tem. falta fiscalização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Garantir que haja vagas e a qualidade do ensino fundamental e da educação infantil, que inclui creches (0 a 3 anos) e pré-escolas (4 e 5 anos). Garantir um ambiente escolar adequado, com manutenção preventiva, equipamentos tecnológicos e acessibilidade para pessoas com deficiência</a:t>
            </a:r>
            <a:r>
              <a:rPr lang="pt-BR" sz="28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endParaRPr lang="pt-BR" sz="28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r>
              <a:rPr lang="pt-BR" sz="28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</a:t>
            </a:r>
            <a:r>
              <a:rPr lang="pt-BR" sz="2800" b="1" spc="1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Garantir área recreativa em todas as escolas.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endParaRPr lang="pt-B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202124"/>
              </a:buClr>
              <a:buSzPts val="1050"/>
            </a:pPr>
            <a:r>
              <a:rPr lang="pt-BR" sz="28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4.Climatizar todas as salas de aula.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endParaRPr lang="pt-BR" sz="28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011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5F2F6A3-D566-FF50-7BFB-F3A7B03B4186}"/>
              </a:ext>
            </a:extLst>
          </p:cNvPr>
          <p:cNvSpPr txBox="1"/>
          <p:nvPr/>
        </p:nvSpPr>
        <p:spPr>
          <a:xfrm>
            <a:off x="348176" y="175631"/>
            <a:ext cx="11215468" cy="6303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buClr>
                <a:srgbClr val="202124"/>
              </a:buClr>
              <a:buSzPts val="1050"/>
            </a:pPr>
            <a:r>
              <a:rPr lang="pt-BR" sz="2400" b="1" u="sng" spc="15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EDUCAÇÃO</a:t>
            </a:r>
            <a:r>
              <a:rPr lang="pt-BR" sz="2400" b="1" u="none" strike="noStrike" spc="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>
              <a:lnSpc>
                <a:spcPct val="107000"/>
              </a:lnSpc>
              <a:buClr>
                <a:srgbClr val="202124"/>
              </a:buClr>
              <a:buSzPts val="1050"/>
            </a:pPr>
            <a:endParaRPr lang="pt-BR" sz="2400" b="1" spc="15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buClr>
                <a:srgbClr val="202124"/>
              </a:buClr>
              <a:buSzPts val="1050"/>
            </a:pP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5.Infelizmente nossas escolas estão com uma péssima estrutura, lotadas, velhas, e em alguns lugares apresentando riscos aos estudantes. A EMEF por exemplo não tem nenhuma estrutura para a quantidade de alunos que tem, salas quentes, o ambiente que as crianças transitam com muitos degraus, lugares que permitem o excesso de acidentes. O transporte escolar também deixou muito a desejar esse ano, crianças que tinham transporte ficaram sem por picuinhas de políticos, e falta de organização por parte dos mesmos. Sobre o desenvolvimento de atividades e conteúdo, as professoras e toda equipe do corpo docente vem desempenhando um excelente papel, temos crianças com excelente alfabetização e aprendizagem.</a:t>
            </a:r>
            <a:endParaRPr lang="pt-BR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endParaRPr lang="pt-BR" sz="2400" b="1" spc="15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  <a:buSzPts val="1050"/>
            </a:pPr>
            <a:r>
              <a:rPr lang="pt-BR" sz="2400" b="1" spc="1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pt-BR" sz="2400" b="1" spc="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INSERIR NA GRADE MUNCIPAL MAIS UMA MATÉRIA DE LINGUA ESTRANGEIRA, SEJA ELA ALEMÃO, ESPANHOL OU ITALIANO. ONDE O ALUNO POSSA ESCOLHER QUAL IRÁ FAZER. ISSO NO ENSINO FUNDAMENTAL.</a:t>
            </a: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202124"/>
              </a:buClr>
              <a:buSzPts val="1050"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7573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F80D67E-39DF-7F40-E913-EABF7BA6AD76}"/>
              </a:ext>
            </a:extLst>
          </p:cNvPr>
          <p:cNvSpPr txBox="1"/>
          <p:nvPr/>
        </p:nvSpPr>
        <p:spPr>
          <a:xfrm>
            <a:off x="261258" y="161406"/>
            <a:ext cx="11930742" cy="6397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99110" algn="ctr">
              <a:lnSpc>
                <a:spcPct val="107000"/>
              </a:lnSpc>
            </a:pPr>
            <a:r>
              <a:rPr lang="pt-BR" sz="2400" b="1" u="sng" spc="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DESENVOLVIMENTO ECONÔMICO</a:t>
            </a:r>
            <a:endParaRPr lang="pt-BR" sz="2400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Criar um ambiente favorável para novos negócios, oferecer apoio e orientação aos empreendedores, e facilitar o acesso a crédito e recursos. Melhorar a infraestrutura do município para atrair investimentos e melhorar a qualidade de vida. Criar e implementar políticas que incentivem o crescimento econômico e a geração de empregos.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spc="15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Revitalizar o córrego Bela Aurora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Organizar a micro industrias de Vila Pavão, reunir, organizá-los em feira, evento, associação.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Auxiliar as secretarias a desenvolver projetos para cada área e maior planejamento no desenvolvimento urbano e expansão urbana além do cumprimento do saneamento básico de água e esgoto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Realizar a Feiras de negócios</a:t>
            </a: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989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1707EC9-11EA-851E-4330-B7D843A2BF2E}"/>
              </a:ext>
            </a:extLst>
          </p:cNvPr>
          <p:cNvSpPr txBox="1"/>
          <p:nvPr/>
        </p:nvSpPr>
        <p:spPr>
          <a:xfrm>
            <a:off x="370449" y="114599"/>
            <a:ext cx="11451102" cy="6628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buClr>
                <a:srgbClr val="202124"/>
              </a:buClr>
            </a:pPr>
            <a:r>
              <a:rPr lang="pt-BR" sz="2800" b="1" u="sng" spc="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DESENVOLVIMENTO ECONÔMICO</a:t>
            </a:r>
          </a:p>
          <a:p>
            <a:pPr algn="ctr">
              <a:lnSpc>
                <a:spcPct val="107000"/>
              </a:lnSpc>
              <a:buClr>
                <a:srgbClr val="202124"/>
              </a:buClr>
            </a:pPr>
            <a:endParaRPr lang="pt-BR" sz="2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Clr>
                <a:srgbClr val="202124"/>
              </a:buClr>
            </a:pPr>
            <a:r>
              <a:rPr lang="pt-BR" sz="28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6- Investir e incentivar as pequenas indústrias a se instalarem no município.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800" b="1" spc="15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8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7-Fortalecimento da Economia Local. Estímulo ao empreendedorismo e microempreendedor individual (MEI)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8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8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8-Apoio a pequenos e médios negócios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8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8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9-Fomento ao comércio local e regional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8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202124"/>
              </a:buClr>
            </a:pPr>
            <a:r>
              <a:rPr lang="pt-BR" sz="28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10-Criação de políticas de compras públicas voltadas a fornecedores locais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202124"/>
              </a:buClr>
            </a:pPr>
            <a:endParaRPr lang="pt-B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16538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2DC002C-C41B-1A76-63C7-B9E3A5E07019}"/>
              </a:ext>
            </a:extLst>
          </p:cNvPr>
          <p:cNvSpPr txBox="1"/>
          <p:nvPr/>
        </p:nvSpPr>
        <p:spPr>
          <a:xfrm>
            <a:off x="217713" y="82026"/>
            <a:ext cx="11895909" cy="67927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buClr>
                <a:srgbClr val="202124"/>
              </a:buClr>
            </a:pPr>
            <a:r>
              <a:rPr lang="pt-BR" sz="2400" b="1" u="sng" spc="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DESENVOLVIMENTO ECONÔMICO</a:t>
            </a:r>
            <a:endParaRPr lang="pt-B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Geração de Emprego e Renda Capacitação profissional e inclusão produtiva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 Programas de primeiro emprego e jovem aprendiz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13. Apoio à formalização de trabalhadores informais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 Parcerias com o setor privado para criação de vagas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 Inovação, Ciência e Tecnologia Incentivo a startups, incubadoras e polos de inovação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16. Acesso à internet de alta velocidade e inclusão digital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 Apoio à pesquisa aplicada ao desenvolvimento regional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 Parcerias com universidades e centros de pesquisa</a:t>
            </a:r>
          </a:p>
        </p:txBody>
      </p:sp>
    </p:spTree>
    <p:extLst>
      <p:ext uri="{BB962C8B-B14F-4D97-AF65-F5344CB8AC3E}">
        <p14:creationId xmlns:p14="http://schemas.microsoft.com/office/powerpoint/2010/main" val="212833497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02ECD08-FF67-7B64-E9EF-E420BB03A9C8}"/>
              </a:ext>
            </a:extLst>
          </p:cNvPr>
          <p:cNvSpPr txBox="1"/>
          <p:nvPr/>
        </p:nvSpPr>
        <p:spPr>
          <a:xfrm>
            <a:off x="120581" y="230207"/>
            <a:ext cx="11907296" cy="6397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buClr>
                <a:srgbClr val="202124"/>
              </a:buClr>
            </a:pPr>
            <a:r>
              <a:rPr lang="pt-BR" sz="2400" b="1" u="sng" spc="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DESENVOLVIMENTO ECONÔMICO</a:t>
            </a:r>
            <a:endParaRPr lang="pt-B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 Atração de Investimentos Melhoria do ambiente de negócios (desburocratização)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 Criação de incentivos fiscais para setores estratégicos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21. Divulgação de potencialidades econômicas locais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 Implantação de distritos industriais ou tecnológicos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23. Desenvolvimento do Setor Rural e Agroindustrial . Apoio à agroindústria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24. Programas de assistência técnica e acesso a crédito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25. Infraestrutura para escoamento e comercialização</a:t>
            </a:r>
          </a:p>
          <a:p>
            <a:pPr marL="342900" lvl="0" indent="-342900" algn="just">
              <a:lnSpc>
                <a:spcPct val="107000"/>
              </a:lnSpc>
              <a:buClr>
                <a:srgbClr val="202124"/>
              </a:buClr>
              <a:buFont typeface="Roboto" panose="02000000000000000000" pitchFamily="2" charset="0"/>
              <a:buAutoNum type="arabicPeriod"/>
            </a:pPr>
            <a:endParaRPr lang="pt-BR" sz="2400" b="1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26. Fomento a cadeias produtivas regionais (</a:t>
            </a:r>
            <a:r>
              <a:rPr lang="pt-BR" sz="2400" b="1" spc="15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BR" sz="2400" b="1" spc="15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leite, frutas, café, etc.)</a:t>
            </a:r>
          </a:p>
        </p:txBody>
      </p:sp>
    </p:spTree>
    <p:extLst>
      <p:ext uri="{BB962C8B-B14F-4D97-AF65-F5344CB8AC3E}">
        <p14:creationId xmlns:p14="http://schemas.microsoft.com/office/powerpoint/2010/main" val="1181864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C096583-9137-2BAF-DCC7-29CF53A4F51A}"/>
              </a:ext>
            </a:extLst>
          </p:cNvPr>
          <p:cNvSpPr txBox="1"/>
          <p:nvPr/>
        </p:nvSpPr>
        <p:spPr>
          <a:xfrm>
            <a:off x="398584" y="273162"/>
            <a:ext cx="11394831" cy="65001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buClr>
                <a:srgbClr val="202124"/>
              </a:buClr>
            </a:pPr>
            <a:r>
              <a:rPr lang="pt-BR" sz="2400" b="1" u="sng" spc="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DESENVOLVIMENTO ECONÔMICO</a:t>
            </a:r>
            <a:endParaRPr lang="pt-B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 Economia Verde e Sustentável, Estímulo à economia circular e produção limpa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28. Apoio a negócios sustentáveis e bioeconomia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29. Energias renováveis: incentivo à produção e uso no setor produtivo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30. Valorização de ativos ambientais como oportunidade econômica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 Economia Criativa e Turismo . Apoio a iniciativas culturais com potencial de geração de renda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32. Incentivo a feiras, festivais, circuitos culturais e gastronômicos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33. Desenvolvimento do turismo regional e qualificação de serviços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34. Mapeamento e promoção dos atrativos locais</a:t>
            </a: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21815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1D71099-A45C-5178-EC98-647B66B271E1}"/>
              </a:ext>
            </a:extLst>
          </p:cNvPr>
          <p:cNvSpPr txBox="1"/>
          <p:nvPr/>
        </p:nvSpPr>
        <p:spPr>
          <a:xfrm>
            <a:off x="213360" y="230207"/>
            <a:ext cx="11765280" cy="63975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buClr>
                <a:srgbClr val="202124"/>
              </a:buClr>
            </a:pPr>
            <a:r>
              <a:rPr lang="pt-BR" sz="2400" b="1" u="sng" spc="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DESENVOLVIMENTO ECONÔMICO</a:t>
            </a:r>
            <a:endParaRPr lang="pt-BR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35. Planejamento e Inteligência Econômica Criação de observatórios ou núcleos de desenvolvimento econômico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36. Monitoramento de indicadores econômicos e sociais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37. Planejamento estratégico participativo com setor produtivo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38. Zoneamento econômico-ecológico para orientar investimentos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spc="15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39. Construção de mercado municipal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endParaRPr lang="pt-BR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40. Aquisição de placas fotovoltaicas (energia solar)</a:t>
            </a: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41. </a:t>
            </a: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Revitalização do córrego bela aurora</a:t>
            </a:r>
            <a:endParaRPr lang="pt-BR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Clr>
                <a:srgbClr val="202124"/>
              </a:buClr>
            </a:pPr>
            <a:r>
              <a:rPr lang="pt-BR" sz="2400" b="1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42. Implantar o vídeo monitoramento na cidade.</a:t>
            </a: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202124"/>
              </a:buClr>
            </a:pPr>
            <a:r>
              <a:rPr lang="pt-BR" sz="2400" b="1" spc="1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43. Investimento em programas na escola educação com qualidade, saúde para todos.</a:t>
            </a:r>
            <a:endParaRPr lang="pt-BR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9765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868AE4A-CA7A-EE59-C6DA-ACAF59AA81AA}"/>
              </a:ext>
            </a:extLst>
          </p:cNvPr>
          <p:cNvSpPr txBox="1"/>
          <p:nvPr/>
        </p:nvSpPr>
        <p:spPr>
          <a:xfrm>
            <a:off x="283028" y="87087"/>
            <a:ext cx="11451772" cy="62745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4800" b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Informações da SEMDE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investimentos para os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Próximos   anos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5400" b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1550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C7992AE-8BA9-ED55-C8E9-5BE93C040A5D}"/>
              </a:ext>
            </a:extLst>
          </p:cNvPr>
          <p:cNvSpPr txBox="1"/>
          <p:nvPr/>
        </p:nvSpPr>
        <p:spPr>
          <a:xfrm>
            <a:off x="407962" y="105014"/>
            <a:ext cx="1149564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dirty="0"/>
              <a:t>OBRAS CONVENIADAS EM FASE DE PROJETO (FEDERAL) (valores estimados):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EF7A703-A9A6-44B7-4398-030B91ADB653}"/>
              </a:ext>
            </a:extLst>
          </p:cNvPr>
          <p:cNvSpPr txBox="1"/>
          <p:nvPr/>
        </p:nvSpPr>
        <p:spPr>
          <a:xfrm>
            <a:off x="407962" y="797510"/>
            <a:ext cx="11495649" cy="56938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Obra: Creche Tipo 1 – Padrão FNDE – PAC</a:t>
            </a:r>
          </a:p>
          <a:p>
            <a:r>
              <a:rPr lang="pt-BR" sz="2800" b="1" dirty="0"/>
              <a:t>Valor Estimado: R$ 6.202.410,28</a:t>
            </a:r>
          </a:p>
          <a:p>
            <a:endParaRPr lang="pt-BR" sz="2800" dirty="0"/>
          </a:p>
          <a:p>
            <a:r>
              <a:rPr lang="pt-BR" sz="2800" dirty="0"/>
              <a:t>Obra: Construção de Infraestrutura no Mirante da Pedra do Cruzeiro no Município de Vila Pavão/ES</a:t>
            </a:r>
          </a:p>
          <a:p>
            <a:r>
              <a:rPr lang="pt-BR" sz="2800" b="1" dirty="0"/>
              <a:t>Valor Estimado: R$ 579.003,00</a:t>
            </a:r>
          </a:p>
          <a:p>
            <a:endParaRPr lang="pt-BR" sz="2800" dirty="0"/>
          </a:p>
          <a:p>
            <a:r>
              <a:rPr lang="pt-BR" sz="2800" dirty="0"/>
              <a:t>Obra: Construção de Portal Turístico no Município de Vila Pavão/ES</a:t>
            </a:r>
          </a:p>
          <a:p>
            <a:r>
              <a:rPr lang="pt-BR" sz="2800" b="1" dirty="0"/>
              <a:t>Valor Estimado: R$ 785.225,00</a:t>
            </a:r>
          </a:p>
          <a:p>
            <a:endParaRPr lang="pt-BR" sz="2800" dirty="0"/>
          </a:p>
          <a:p>
            <a:r>
              <a:rPr lang="pt-BR" sz="2800" dirty="0"/>
              <a:t>Obra: Reforma, Ampliação e Modernização do Estádio Municipal Orlando Ferrari, no Município de Vila Pavão/ES.</a:t>
            </a:r>
          </a:p>
          <a:p>
            <a:r>
              <a:rPr lang="pt-BR" sz="2800" b="1" dirty="0"/>
              <a:t>Valor Estimado: R$ 921.541,24</a:t>
            </a:r>
          </a:p>
        </p:txBody>
      </p:sp>
    </p:spTree>
    <p:extLst>
      <p:ext uri="{BB962C8B-B14F-4D97-AF65-F5344CB8AC3E}">
        <p14:creationId xmlns:p14="http://schemas.microsoft.com/office/powerpoint/2010/main" val="80595517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77AC5D6-2EEF-F4C5-91A7-6B01B038EFC5}"/>
              </a:ext>
            </a:extLst>
          </p:cNvPr>
          <p:cNvSpPr txBox="1"/>
          <p:nvPr/>
        </p:nvSpPr>
        <p:spPr>
          <a:xfrm>
            <a:off x="288388" y="777969"/>
            <a:ext cx="11615224" cy="56938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Obra: Pavimentação de Ruas no Município de Vila Pavão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R$ 931.719,39</a:t>
            </a:r>
          </a:p>
          <a:p>
            <a:endParaRPr lang="pt-BR" sz="2800" dirty="0"/>
          </a:p>
          <a:p>
            <a:r>
              <a:rPr lang="pt-BR" sz="2800" dirty="0"/>
              <a:t>Obra: Pavimentação de Estradas Vicinais no Município de Vila Pavão/ES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R$ 1.912.000,00</a:t>
            </a:r>
          </a:p>
          <a:p>
            <a:endParaRPr lang="pt-BR" sz="2800" dirty="0"/>
          </a:p>
          <a:p>
            <a:r>
              <a:rPr lang="pt-BR" sz="2800" dirty="0"/>
              <a:t>Obra: Manutenção/Recuperação em Estradas Vicinais (04 Trechos)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R$ 930.169,43 </a:t>
            </a:r>
          </a:p>
          <a:p>
            <a:endParaRPr lang="pt-BR" sz="2800" dirty="0"/>
          </a:p>
          <a:p>
            <a:r>
              <a:rPr lang="pt-BR" sz="2800" dirty="0"/>
              <a:t>Obra: Manutenção/Recuperação em Estradas Vicinais (09 Trechos)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R$ 791.227,69</a:t>
            </a:r>
          </a:p>
          <a:p>
            <a:endParaRPr lang="pt-BR" sz="2800" b="1" dirty="0">
              <a:solidFill>
                <a:srgbClr val="002060"/>
              </a:solidFill>
            </a:endParaRPr>
          </a:p>
          <a:p>
            <a:endParaRPr lang="pt-BR" sz="2800" b="1" dirty="0">
              <a:solidFill>
                <a:srgbClr val="00206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817B136-90FB-0EEA-4DE7-D56B95953BE9}"/>
              </a:ext>
            </a:extLst>
          </p:cNvPr>
          <p:cNvSpPr txBox="1"/>
          <p:nvPr/>
        </p:nvSpPr>
        <p:spPr>
          <a:xfrm>
            <a:off x="288387" y="131235"/>
            <a:ext cx="1161522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dirty="0"/>
              <a:t>OBRAS CONVÊNIADAS EM FASE DE PROJETO (FEDERAL) (valores estimados):</a:t>
            </a:r>
          </a:p>
        </p:txBody>
      </p:sp>
    </p:spTree>
    <p:extLst>
      <p:ext uri="{BB962C8B-B14F-4D97-AF65-F5344CB8AC3E}">
        <p14:creationId xmlns:p14="http://schemas.microsoft.com/office/powerpoint/2010/main" val="237063545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743EFAF-0CB5-6C00-9DB4-89176818AA07}"/>
              </a:ext>
            </a:extLst>
          </p:cNvPr>
          <p:cNvSpPr txBox="1"/>
          <p:nvPr/>
        </p:nvSpPr>
        <p:spPr>
          <a:xfrm>
            <a:off x="309488" y="174061"/>
            <a:ext cx="1150737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/>
              <a:t>OBRAS EM FASE DE PROJETO (ESTADUAIS)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FC86F16-1076-47D8-6AD1-19CABBE6B739}"/>
              </a:ext>
            </a:extLst>
          </p:cNvPr>
          <p:cNvSpPr txBox="1"/>
          <p:nvPr/>
        </p:nvSpPr>
        <p:spPr>
          <a:xfrm>
            <a:off x="342313" y="737942"/>
            <a:ext cx="11507373" cy="56938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Obra: Pavimentação de Ruas Bairro Nova Munique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R$ 4.032.419,78</a:t>
            </a:r>
          </a:p>
          <a:p>
            <a:endParaRPr lang="pt-BR" sz="2800" dirty="0"/>
          </a:p>
          <a:p>
            <a:r>
              <a:rPr lang="pt-BR" sz="2800" dirty="0"/>
              <a:t>Obra: Pavimentação, Drenagem e Sinalização de Diversas Ruas na Sede do Município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R$ 2.166.748,66</a:t>
            </a:r>
          </a:p>
          <a:p>
            <a:endParaRPr lang="pt-BR" sz="2800" dirty="0"/>
          </a:p>
          <a:p>
            <a:r>
              <a:rPr lang="pt-BR" sz="2800" dirty="0"/>
              <a:t>Obra: Canalização com Gabiões do Córrego Bela Aurora e Afluentes - 1ª Etapa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R$ 6.392.252,42</a:t>
            </a:r>
          </a:p>
          <a:p>
            <a:endParaRPr lang="pt-BR" sz="2800" dirty="0"/>
          </a:p>
          <a:p>
            <a:r>
              <a:rPr lang="pt-BR" sz="2800" dirty="0"/>
              <a:t>Obra: Construção de Quadra Poliesportiva, Rampa e Muro de Contenção para atender a Escola Esther da Costa Santos</a:t>
            </a:r>
          </a:p>
          <a:p>
            <a:r>
              <a:rPr lang="pt-BR" sz="2800" b="1" dirty="0">
                <a:solidFill>
                  <a:srgbClr val="002060"/>
                </a:solidFill>
              </a:rPr>
              <a:t>Valor Estimado: R$ 3.877.224,00</a:t>
            </a:r>
          </a:p>
        </p:txBody>
      </p:sp>
    </p:spTree>
    <p:extLst>
      <p:ext uri="{BB962C8B-B14F-4D97-AF65-F5344CB8AC3E}">
        <p14:creationId xmlns:p14="http://schemas.microsoft.com/office/powerpoint/2010/main" val="170599654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A39346D-EC5C-2443-500D-1049B1553130}"/>
              </a:ext>
            </a:extLst>
          </p:cNvPr>
          <p:cNvSpPr txBox="1"/>
          <p:nvPr/>
        </p:nvSpPr>
        <p:spPr>
          <a:xfrm>
            <a:off x="474784" y="289954"/>
            <a:ext cx="11524957" cy="61247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EM PROCESSO LICITATÓRIO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800" dirty="0"/>
              <a:t>Obra: Contratação de empresa - Pavimentação de Estrada Vicinal Caminho ao "CEIER“</a:t>
            </a:r>
          </a:p>
          <a:p>
            <a:r>
              <a:rPr lang="pt-BR" sz="2800" dirty="0"/>
              <a:t>Processo Nº: 001975/2024</a:t>
            </a:r>
          </a:p>
          <a:p>
            <a:r>
              <a:rPr lang="pt-BR" sz="2800" b="1" dirty="0"/>
              <a:t>Valor:  R$ 6.672.008,89</a:t>
            </a:r>
          </a:p>
          <a:p>
            <a:endParaRPr lang="pt-BR" sz="2800" dirty="0"/>
          </a:p>
          <a:p>
            <a:endParaRPr lang="pt-BR" sz="2800" dirty="0"/>
          </a:p>
          <a:p>
            <a:r>
              <a:rPr lang="pt-BR" sz="2800" dirty="0"/>
              <a:t>Obra: Contratação de empresa especializada para Construção do Portal Turístico na Sede do Município de Vila </a:t>
            </a:r>
            <a:r>
              <a:rPr lang="pt-BR" sz="2800" dirty="0" err="1"/>
              <a:t>Pavão-ES</a:t>
            </a:r>
            <a:endParaRPr lang="pt-BR" sz="2800" dirty="0"/>
          </a:p>
          <a:p>
            <a:r>
              <a:rPr lang="pt-BR" sz="2800" dirty="0"/>
              <a:t>Processo Nº: 002662/2024</a:t>
            </a:r>
          </a:p>
          <a:p>
            <a:r>
              <a:rPr lang="pt-BR" sz="2800" b="1" dirty="0"/>
              <a:t>Valor: R$ 366.611,54</a:t>
            </a:r>
          </a:p>
          <a:p>
            <a:endParaRPr lang="pt-BR" sz="2800" dirty="0"/>
          </a:p>
          <a:p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89943583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95F29F5-0088-DF46-B945-D1F39895EC74}"/>
              </a:ext>
            </a:extLst>
          </p:cNvPr>
          <p:cNvSpPr txBox="1"/>
          <p:nvPr/>
        </p:nvSpPr>
        <p:spPr>
          <a:xfrm>
            <a:off x="235047" y="210904"/>
            <a:ext cx="11736559" cy="61247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EM PROCESSO LICITATÓRIO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pt-BR" sz="2800" dirty="0"/>
          </a:p>
          <a:p>
            <a:r>
              <a:rPr lang="pt-BR" sz="2800" dirty="0"/>
              <a:t>Obra: Contratação de empresa especializada para a construção do Centro de Referência Especializado de Assistência Social – CREAS </a:t>
            </a:r>
          </a:p>
          <a:p>
            <a:r>
              <a:rPr lang="pt-BR" sz="2800" dirty="0"/>
              <a:t>Processo Nº: 002664/2024</a:t>
            </a:r>
          </a:p>
          <a:p>
            <a:r>
              <a:rPr lang="pt-BR" sz="2800" b="1" dirty="0"/>
              <a:t>Valor: R$ 1.448.981,38</a:t>
            </a:r>
          </a:p>
          <a:p>
            <a:endParaRPr lang="pt-BR" sz="2800" b="1" dirty="0"/>
          </a:p>
          <a:p>
            <a:endParaRPr lang="pt-BR" sz="2800" b="1" dirty="0"/>
          </a:p>
          <a:p>
            <a:r>
              <a:rPr lang="pt-BR" sz="2800" dirty="0"/>
              <a:t>Obra: Contratação de empresa especializada no fornecimento de mão de obra para execução de obras de Pavimentação, Drenagem e Sinalização das Ruas </a:t>
            </a:r>
            <a:r>
              <a:rPr lang="pt-BR" sz="2800" dirty="0" err="1"/>
              <a:t>Adeclino</a:t>
            </a:r>
            <a:r>
              <a:rPr lang="pt-BR" sz="2800" dirty="0"/>
              <a:t> Durães – Rua Projetada 01 – Rua Projetada 02, no perímetro Urbano de Vila </a:t>
            </a:r>
            <a:r>
              <a:rPr lang="pt-BR" sz="2800" dirty="0" err="1"/>
              <a:t>Pavão-ES</a:t>
            </a:r>
            <a:endParaRPr lang="pt-BR" sz="2800" dirty="0"/>
          </a:p>
          <a:p>
            <a:r>
              <a:rPr lang="pt-BR" sz="2800" dirty="0"/>
              <a:t>Processo Nº: 000766/2025</a:t>
            </a:r>
          </a:p>
          <a:p>
            <a:r>
              <a:rPr lang="pt-BR" sz="2800" b="1" dirty="0"/>
              <a:t>Valor: R$ 588.707,24</a:t>
            </a:r>
          </a:p>
        </p:txBody>
      </p:sp>
    </p:spTree>
    <p:extLst>
      <p:ext uri="{BB962C8B-B14F-4D97-AF65-F5344CB8AC3E}">
        <p14:creationId xmlns:p14="http://schemas.microsoft.com/office/powerpoint/2010/main" val="249287877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743EFAF-0CB5-6C00-9DB4-89176818AA07}"/>
              </a:ext>
            </a:extLst>
          </p:cNvPr>
          <p:cNvSpPr txBox="1"/>
          <p:nvPr/>
        </p:nvSpPr>
        <p:spPr>
          <a:xfrm>
            <a:off x="309488" y="174061"/>
            <a:ext cx="1150737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PREVISTAS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FC86F16-1076-47D8-6AD1-19CABBE6B739}"/>
              </a:ext>
            </a:extLst>
          </p:cNvPr>
          <p:cNvSpPr txBox="1"/>
          <p:nvPr/>
        </p:nvSpPr>
        <p:spPr>
          <a:xfrm>
            <a:off x="342313" y="737942"/>
            <a:ext cx="11507373" cy="56938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Obra: Capeamento Asfáltico de Diversas Ruas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Estimado: R$ 6.000.000,00</a:t>
            </a:r>
          </a:p>
          <a:p>
            <a:endParaRPr lang="pt-BR" sz="2800" dirty="0"/>
          </a:p>
          <a:p>
            <a:r>
              <a:rPr lang="pt-BR" sz="2800" dirty="0"/>
              <a:t>Obra: Reforma de Unidades de Saúde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Estimado: R$ 1.500.000,00</a:t>
            </a:r>
          </a:p>
          <a:p>
            <a:endParaRPr lang="pt-BR" sz="2800" dirty="0"/>
          </a:p>
          <a:p>
            <a:r>
              <a:rPr lang="pt-BR" sz="2800" dirty="0"/>
              <a:t>Obra: Muro de Contenção Distrito de Praça Rica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Estimado: R$ 1.652.066,16</a:t>
            </a:r>
          </a:p>
          <a:p>
            <a:endParaRPr lang="pt-BR" sz="2800" dirty="0"/>
          </a:p>
          <a:p>
            <a:r>
              <a:rPr lang="pt-BR" sz="2800" dirty="0"/>
              <a:t>Obra: Muro de Contenção Creche Girassol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Estimado: R$ R$ 386.286,40</a:t>
            </a:r>
          </a:p>
          <a:p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6509095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743EFAF-0CB5-6C00-9DB4-89176818AA07}"/>
              </a:ext>
            </a:extLst>
          </p:cNvPr>
          <p:cNvSpPr txBox="1"/>
          <p:nvPr/>
        </p:nvSpPr>
        <p:spPr>
          <a:xfrm>
            <a:off x="309488" y="174061"/>
            <a:ext cx="1150737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 PREVISTAS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FC86F16-1076-47D8-6AD1-19CABBE6B739}"/>
              </a:ext>
            </a:extLst>
          </p:cNvPr>
          <p:cNvSpPr txBox="1"/>
          <p:nvPr/>
        </p:nvSpPr>
        <p:spPr>
          <a:xfrm>
            <a:off x="342313" y="737942"/>
            <a:ext cx="11507373" cy="56938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800" dirty="0"/>
              <a:t>Obra: Contenção de Rocha - Rua </a:t>
            </a:r>
            <a:r>
              <a:rPr lang="pt-BR" sz="2800" dirty="0" err="1"/>
              <a:t>Ralinda</a:t>
            </a:r>
            <a:r>
              <a:rPr lang="pt-BR" sz="2800" dirty="0"/>
              <a:t> </a:t>
            </a:r>
            <a:r>
              <a:rPr lang="pt-BR" sz="2800" dirty="0" err="1"/>
              <a:t>Januth</a:t>
            </a:r>
            <a:endParaRPr lang="pt-BR" sz="2800" dirty="0"/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Estimado: R$ R$ 367.320,84</a:t>
            </a:r>
          </a:p>
          <a:p>
            <a:endParaRPr lang="pt-BR" sz="2800" dirty="0"/>
          </a:p>
          <a:p>
            <a:r>
              <a:rPr lang="pt-BR" sz="2800" dirty="0"/>
              <a:t>Obra: Ampliação Centro Municipal de Educação Agroecológica Agostinho Batista Veloso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Estimado: R$ 1.057.933,20</a:t>
            </a:r>
          </a:p>
          <a:p>
            <a:endParaRPr lang="pt-BR" sz="2800" dirty="0"/>
          </a:p>
          <a:p>
            <a:r>
              <a:rPr lang="pt-BR" sz="2800" dirty="0"/>
              <a:t>Obra: Construção da Quadra Coberta com Vestiário</a:t>
            </a:r>
          </a:p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 Estimado: R$ 2.732.597,54</a:t>
            </a:r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0336784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02012CC-E970-E953-85AA-CDE3AC58AC7B}"/>
              </a:ext>
            </a:extLst>
          </p:cNvPr>
          <p:cNvSpPr txBox="1"/>
          <p:nvPr/>
        </p:nvSpPr>
        <p:spPr>
          <a:xfrm>
            <a:off x="352368" y="800417"/>
            <a:ext cx="114872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85DFFA2F-77F5-D41A-5262-EAE72493B4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773590"/>
              </p:ext>
            </p:extLst>
          </p:nvPr>
        </p:nvGraphicFramePr>
        <p:xfrm>
          <a:off x="154745" y="97032"/>
          <a:ext cx="11873132" cy="664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6566">
                  <a:extLst>
                    <a:ext uri="{9D8B030D-6E8A-4147-A177-3AD203B41FA5}">
                      <a16:colId xmlns:a16="http://schemas.microsoft.com/office/drawing/2014/main" val="334035375"/>
                    </a:ext>
                  </a:extLst>
                </a:gridCol>
                <a:gridCol w="5936566">
                  <a:extLst>
                    <a:ext uri="{9D8B030D-6E8A-4147-A177-3AD203B41FA5}">
                      <a16:colId xmlns:a16="http://schemas.microsoft.com/office/drawing/2014/main" val="363809288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OBRAS EM ANDAMENTO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500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-Escola Esther da Costa Santos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-Ampliação Escola CMEA Praça Rica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-Ginásio Esportes Arthur </a:t>
                      </a:r>
                      <a:r>
                        <a:rPr lang="pt-BR" sz="2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Kruger</a:t>
                      </a:r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– Sede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-Ginásio João Mariano da Fonseca – Todos os Santos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-Museu Franz </a:t>
                      </a:r>
                      <a:r>
                        <a:rPr lang="pt-BR" sz="28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Ramlow</a:t>
                      </a:r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-Centro de Convivência do Idoso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-Construção Capela Mortuária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-Ampliação Escola Todos os Santos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-Construção da APS Sede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-Pavimentação Bairro Leopoldina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-Pavimentação Ruas Bairro Nova Munique</a:t>
                      </a:r>
                    </a:p>
                    <a:p>
                      <a:endParaRPr lang="pt-BR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pt-BR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-Construção Novo Cemitério (Final)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098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126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339" y="116632"/>
            <a:ext cx="11905323" cy="6624736"/>
          </a:xfrm>
          <a:solidFill>
            <a:schemeClr val="accent5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1" dirty="0">
                <a:solidFill>
                  <a:schemeClr val="bg1"/>
                </a:solidFill>
              </a:rPr>
              <a:t>Obrigado!</a:t>
            </a:r>
          </a:p>
          <a:p>
            <a:pPr marL="0" indent="0" algn="ctr">
              <a:buNone/>
            </a:pPr>
            <a:endParaRPr lang="pt-BR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4400" b="1" dirty="0">
                <a:solidFill>
                  <a:schemeClr val="bg1"/>
                </a:solidFill>
              </a:rPr>
              <a:t>Valdecir Berger</a:t>
            </a:r>
          </a:p>
          <a:p>
            <a:pPr marL="0" indent="0" algn="ctr">
              <a:buNone/>
            </a:pPr>
            <a:r>
              <a:rPr lang="pt-BR" sz="4400" b="1" dirty="0">
                <a:solidFill>
                  <a:schemeClr val="bg1"/>
                </a:solidFill>
              </a:rPr>
              <a:t>Secretário Municipal de </a:t>
            </a:r>
          </a:p>
          <a:p>
            <a:pPr marL="0" indent="0" algn="ctr">
              <a:buNone/>
            </a:pPr>
            <a:r>
              <a:rPr lang="pt-BR" sz="4400" b="1" dirty="0">
                <a:solidFill>
                  <a:schemeClr val="bg1"/>
                </a:solidFill>
              </a:rPr>
              <a:t>Finanças e Orçamento</a:t>
            </a:r>
          </a:p>
          <a:p>
            <a:pPr marL="0" indent="0" algn="ctr">
              <a:buNone/>
            </a:pPr>
            <a:endParaRPr lang="pt-BR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4400" b="1" dirty="0">
                <a:solidFill>
                  <a:schemeClr val="bg1"/>
                </a:solidFill>
              </a:rPr>
              <a:t>Tel. 99822-9902</a:t>
            </a:r>
          </a:p>
          <a:p>
            <a:pPr marL="0" indent="0" algn="ctr">
              <a:buNone/>
            </a:pPr>
            <a:endParaRPr lang="pt-BR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4400" b="1" dirty="0">
                <a:solidFill>
                  <a:schemeClr val="bg1"/>
                </a:solidFill>
              </a:rPr>
              <a:t>E-mail: financeiro@vilapavao.es.gov.br</a:t>
            </a:r>
          </a:p>
        </p:txBody>
      </p:sp>
    </p:spTree>
    <p:extLst>
      <p:ext uri="{BB962C8B-B14F-4D97-AF65-F5344CB8AC3E}">
        <p14:creationId xmlns:p14="http://schemas.microsoft.com/office/powerpoint/2010/main" val="1870944696"/>
      </p:ext>
    </p:extLst>
  </p:cSld>
  <p:clrMapOvr>
    <a:masterClrMapping/>
  </p:clrMapOvr>
  <p:transition spd="med">
    <p:checker dir="vert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2291</TotalTime>
  <Words>3357</Words>
  <Application>Microsoft Office PowerPoint</Application>
  <PresentationFormat>Widescreen</PresentationFormat>
  <Paragraphs>548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Google Sans</vt:lpstr>
      <vt:lpstr>Open Sans</vt:lpstr>
      <vt:lpstr>Roboto</vt:lpstr>
      <vt:lpstr>Times New Roman</vt:lpstr>
      <vt:lpstr>Tema do Office</vt:lpstr>
      <vt:lpstr>Apresentação do PowerPoint</vt:lpstr>
      <vt:lpstr>Apresentação do PowerPoint</vt:lpstr>
      <vt:lpstr>Instrumentos de Planejamento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Usuario</cp:lastModifiedBy>
  <cp:revision>115</cp:revision>
  <dcterms:created xsi:type="dcterms:W3CDTF">2021-09-02T19:40:06Z</dcterms:created>
  <dcterms:modified xsi:type="dcterms:W3CDTF">2025-08-13T20:02:45Z</dcterms:modified>
</cp:coreProperties>
</file>