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9" r:id="rId3"/>
    <p:sldId id="749" r:id="rId4"/>
    <p:sldId id="768" r:id="rId5"/>
    <p:sldId id="539" r:id="rId6"/>
    <p:sldId id="540" r:id="rId7"/>
    <p:sldId id="766" r:id="rId8"/>
    <p:sldId id="590" r:id="rId9"/>
    <p:sldId id="629" r:id="rId10"/>
    <p:sldId id="751" r:id="rId11"/>
    <p:sldId id="592" r:id="rId12"/>
    <p:sldId id="634" r:id="rId13"/>
    <p:sldId id="619" r:id="rId14"/>
    <p:sldId id="761" r:id="rId15"/>
    <p:sldId id="300" r:id="rId16"/>
    <p:sldId id="588" r:id="rId17"/>
    <p:sldId id="538" r:id="rId18"/>
    <p:sldId id="652" r:id="rId19"/>
    <p:sldId id="272" r:id="rId20"/>
    <p:sldId id="636" r:id="rId21"/>
    <p:sldId id="762" r:id="rId22"/>
    <p:sldId id="649" r:id="rId23"/>
    <p:sldId id="765" r:id="rId24"/>
    <p:sldId id="599" r:id="rId25"/>
    <p:sldId id="763" r:id="rId26"/>
    <p:sldId id="759" r:id="rId27"/>
    <p:sldId id="609" r:id="rId28"/>
    <p:sldId id="655" r:id="rId29"/>
    <p:sldId id="770" r:id="rId30"/>
    <p:sldId id="744" r:id="rId31"/>
    <p:sldId id="693" r:id="rId32"/>
    <p:sldId id="597" r:id="rId33"/>
    <p:sldId id="260" r:id="rId34"/>
    <p:sldId id="264" r:id="rId35"/>
    <p:sldId id="687" r:id="rId36"/>
    <p:sldId id="265" r:id="rId37"/>
    <p:sldId id="684" r:id="rId38"/>
    <p:sldId id="644" r:id="rId39"/>
    <p:sldId id="685" r:id="rId40"/>
    <p:sldId id="646" r:id="rId41"/>
    <p:sldId id="745" r:id="rId42"/>
    <p:sldId id="554" r:id="rId43"/>
    <p:sldId id="630" r:id="rId44"/>
    <p:sldId id="631" r:id="rId45"/>
    <p:sldId id="553" r:id="rId46"/>
    <p:sldId id="551" r:id="rId47"/>
    <p:sldId id="550" r:id="rId48"/>
    <p:sldId id="547" r:id="rId49"/>
    <p:sldId id="769" r:id="rId50"/>
    <p:sldId id="753" r:id="rId51"/>
    <p:sldId id="754" r:id="rId52"/>
    <p:sldId id="257" r:id="rId53"/>
    <p:sldId id="267" r:id="rId54"/>
    <p:sldId id="771" r:id="rId55"/>
    <p:sldId id="772" r:id="rId56"/>
    <p:sldId id="261" r:id="rId57"/>
    <p:sldId id="263" r:id="rId58"/>
    <p:sldId id="758" r:id="rId59"/>
    <p:sldId id="752" r:id="rId60"/>
    <p:sldId id="756" r:id="rId61"/>
    <p:sldId id="307" r:id="rId62"/>
  </p:sldIdLst>
  <p:sldSz cx="9144000" cy="6858000" type="screen4x3"/>
  <p:notesSz cx="6858000" cy="99472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369" autoAdjust="0"/>
  </p:normalViewPr>
  <p:slideViewPr>
    <p:cSldViewPr>
      <p:cViewPr varScale="1">
        <p:scale>
          <a:sx n="104" d="100"/>
          <a:sy n="104" d="100"/>
        </p:scale>
        <p:origin x="181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sng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Evolução da Receita</a:t>
            </a:r>
            <a:r>
              <a:rPr lang="pt-BR" b="1" u="sng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Total 2025</a:t>
            </a:r>
            <a:endParaRPr lang="pt-BR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sng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4223330024262537E-3"/>
                  <c:y val="3.930722673326152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AA-4D9F-9FA3-59357386AD9A}"/>
                </c:ext>
              </c:extLst>
            </c:dLbl>
            <c:dLbl>
              <c:idx val="1"/>
              <c:layout>
                <c:manualLayout>
                  <c:x val="-1.4223330024262537E-3"/>
                  <c:y val="-3.44104278268598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AA-4D9F-9FA3-59357386AD9A}"/>
                </c:ext>
              </c:extLst>
            </c:dLbl>
            <c:dLbl>
              <c:idx val="2"/>
              <c:layout>
                <c:manualLayout>
                  <c:x val="-1.4223330024262537E-3"/>
                  <c:y val="-7.27515783270461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AA-4D9F-9FA3-59357386AD9A}"/>
                </c:ext>
              </c:extLst>
            </c:dLbl>
            <c:dLbl>
              <c:idx val="3"/>
              <c:layout>
                <c:manualLayout>
                  <c:x val="-1.4223330024262537E-3"/>
                  <c:y val="-7.27515783270461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BAA-4D9F-9FA3-59357386AD9A}"/>
                </c:ext>
              </c:extLst>
            </c:dLbl>
            <c:dLbl>
              <c:idx val="4"/>
              <c:layout>
                <c:manualLayout>
                  <c:x val="-1.4223330024262537E-3"/>
                  <c:y val="-9.19221535771394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AA-4D9F-9FA3-59357386AD9A}"/>
                </c:ext>
              </c:extLst>
            </c:dLbl>
            <c:dLbl>
              <c:idx val="5"/>
              <c:layout>
                <c:manualLayout>
                  <c:x val="-9.9563310169837761E-3"/>
                  <c:y val="-3.44104278268598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BAA-4D9F-9FA3-59357386AD9A}"/>
                </c:ext>
              </c:extLst>
            </c:dLbl>
            <c:dLbl>
              <c:idx val="6"/>
              <c:layout>
                <c:manualLayout>
                  <c:x val="-1.4223330024262537E-3"/>
                  <c:y val="-1.523985257676683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AA-4D9F-9FA3-59357386AD9A}"/>
                </c:ext>
              </c:extLst>
            </c:dLbl>
            <c:dLbl>
              <c:idx val="7"/>
              <c:layout>
                <c:manualLayout>
                  <c:x val="-1.4223330024262537E-3"/>
                  <c:y val="-1.52398525767668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9.215.306,65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8BAA-4D9F-9FA3-59357386AD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Planilha1!$A$1:$A$8</c:f>
              <c:strCache>
                <c:ptCount val="8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  <c:pt idx="6">
                  <c:v>JULHO</c:v>
                </c:pt>
                <c:pt idx="7">
                  <c:v>AGOSTO</c:v>
                </c:pt>
              </c:strCache>
            </c:strRef>
          </c:cat>
          <c:val>
            <c:numRef>
              <c:f>Planilha1!$B$1:$B$8</c:f>
              <c:numCache>
                <c:formatCode>#,##0.00</c:formatCode>
                <c:ptCount val="8"/>
                <c:pt idx="0">
                  <c:v>5292664.38</c:v>
                </c:pt>
                <c:pt idx="1">
                  <c:v>5760651.6799999997</c:v>
                </c:pt>
                <c:pt idx="2">
                  <c:v>7636362.2000000002</c:v>
                </c:pt>
                <c:pt idx="3">
                  <c:v>6863092.9299999997</c:v>
                </c:pt>
                <c:pt idx="4">
                  <c:v>5436208.8499999996</c:v>
                </c:pt>
                <c:pt idx="5">
                  <c:v>5874838.71</c:v>
                </c:pt>
                <c:pt idx="6">
                  <c:v>6163314.6200000001</c:v>
                </c:pt>
                <c:pt idx="7">
                  <c:v>9222688.6600000001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AA-4D9F-9FA3-59357386AD9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978030048"/>
        <c:axId val="1978027136"/>
      </c:barChart>
      <c:catAx>
        <c:axId val="197803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78027136"/>
        <c:crosses val="autoZero"/>
        <c:auto val="1"/>
        <c:lblAlgn val="ctr"/>
        <c:lblOffset val="100"/>
        <c:noMultiLvlLbl val="0"/>
      </c:catAx>
      <c:valAx>
        <c:axId val="197802713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97803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Corrente Líquida – Ajustada par Cálculo de Limite</a:t>
            </a:r>
            <a:r>
              <a:rPr lang="pt-BR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pt-BR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Despesa   de Pessoal</a:t>
            </a: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c:rich>
      </c:tx>
      <c:layout>
        <c:manualLayout>
          <c:xMode val="edge"/>
          <c:yMode val="edge"/>
          <c:x val="0.17181936524357039"/>
          <c:y val="1.17579528200570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5902149305814836E-2"/>
          <c:y val="0.11748154526040316"/>
          <c:w val="0.9681957013883703"/>
          <c:h val="0.8110367366588897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4456499368922578E-3"/>
                  <c:y val="-5.89924874247692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49-475C-A762-27FF356FF60A}"/>
                </c:ext>
              </c:extLst>
            </c:dLbl>
            <c:dLbl>
              <c:idx val="1"/>
              <c:layout>
                <c:manualLayout>
                  <c:x val="7.2282496844612628E-3"/>
                  <c:y val="4.23691748171020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49-475C-A762-27FF356FF60A}"/>
                </c:ext>
              </c:extLst>
            </c:dLbl>
            <c:dLbl>
              <c:idx val="2"/>
              <c:layout>
                <c:manualLayout>
                  <c:x val="1.4456499368922049E-3"/>
                  <c:y val="3.42600822130874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49-475C-A762-27FF356FF60A}"/>
                </c:ext>
              </c:extLst>
            </c:dLbl>
            <c:dLbl>
              <c:idx val="3"/>
              <c:layout>
                <c:manualLayout>
                  <c:x val="-2.8912998737845156E-3"/>
                  <c:y val="2.20968423687274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649-475C-A762-27FF356FF60A}"/>
                </c:ext>
              </c:extLst>
            </c:dLbl>
            <c:dLbl>
              <c:idx val="4"/>
              <c:layout>
                <c:manualLayout>
                  <c:x val="4.3369498106767736E-3"/>
                  <c:y val="-7.31832265550741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649-475C-A762-27FF356FF60A}"/>
                </c:ext>
              </c:extLst>
            </c:dLbl>
            <c:dLbl>
              <c:idx val="5"/>
              <c:layout>
                <c:manualLayout>
                  <c:x val="-1.4456499368923638E-3"/>
                  <c:y val="-1.50693132861784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649-475C-A762-27FF356FF60A}"/>
                </c:ext>
              </c:extLst>
            </c:dLbl>
            <c:dLbl>
              <c:idx val="6"/>
              <c:layout>
                <c:manualLayout>
                  <c:x val="-5.7825997475690312E-3"/>
                  <c:y val="-3.87201549763947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649-475C-A762-27FF356FF60A}"/>
                </c:ext>
              </c:extLst>
            </c:dLbl>
            <c:dLbl>
              <c:idx val="7"/>
              <c:layout>
                <c:manualLayout>
                  <c:x val="2.8912998737845156E-3"/>
                  <c:y val="-1.844782252802088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5.699.003,35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4649-475C-A762-27FF356FF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Planilha1!$A$1:$A$8</c:f>
              <c:strCache>
                <c:ptCount val="8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</c:strCache>
            </c:strRef>
          </c:cat>
          <c:val>
            <c:numRef>
              <c:f>Planilha1!$B$1:$B$8</c:f>
              <c:numCache>
                <c:formatCode>#,##0.00</c:formatCode>
                <c:ptCount val="8"/>
                <c:pt idx="0">
                  <c:v>4941872.96</c:v>
                </c:pt>
                <c:pt idx="1">
                  <c:v>5010803.17</c:v>
                </c:pt>
                <c:pt idx="2">
                  <c:v>5837181.5</c:v>
                </c:pt>
                <c:pt idx="3">
                  <c:v>5286566.6500000004</c:v>
                </c:pt>
                <c:pt idx="4">
                  <c:v>5346847.05</c:v>
                </c:pt>
                <c:pt idx="5">
                  <c:v>5784022.7699999996</c:v>
                </c:pt>
                <c:pt idx="6">
                  <c:v>6061466.1500000004</c:v>
                </c:pt>
                <c:pt idx="7">
                  <c:v>5706385.3600000003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9-475C-A762-27FF356FF60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53211423"/>
        <c:axId val="2053203103"/>
      </c:barChart>
      <c:catAx>
        <c:axId val="2053211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53203103"/>
        <c:crosses val="autoZero"/>
        <c:auto val="1"/>
        <c:lblAlgn val="ctr"/>
        <c:lblOffset val="100"/>
        <c:noMultiLvlLbl val="0"/>
      </c:catAx>
      <c:valAx>
        <c:axId val="205320310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053211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51018547796685"/>
          <c:y val="3.3789344853025843E-2"/>
          <c:w val="0.88206747208524794"/>
          <c:h val="0.853091254606827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val>
            <c:numRef>
              <c:f>Planilha1!$A$1:$B$1</c:f>
              <c:numCache>
                <c:formatCode>#,##0.00</c:formatCode>
                <c:ptCount val="2"/>
                <c:pt idx="0">
                  <c:v>11407607.57</c:v>
                </c:pt>
                <c:pt idx="1">
                  <c:v>10737658.92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83-40FA-A244-BC9ABD9A57BB}"/>
            </c:ext>
          </c:extLst>
        </c:ser>
        <c:ser>
          <c:idx val="1"/>
          <c:order val="1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val>
            <c:numRef>
              <c:f>Planilha1!$A$2:$B$2</c:f>
              <c:numCache>
                <c:formatCode>#,##0.00</c:formatCode>
                <c:ptCount val="2"/>
                <c:pt idx="0">
                  <c:v>11603741.15</c:v>
                </c:pt>
                <c:pt idx="1">
                  <c:v>13560560.199999999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83-40FA-A244-BC9ABD9A5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5222688"/>
        <c:axId val="1365234336"/>
      </c:barChart>
      <c:catAx>
        <c:axId val="1365222688"/>
        <c:scaling>
          <c:orientation val="minMax"/>
        </c:scaling>
        <c:delete val="1"/>
        <c:axPos val="b"/>
        <c:majorTickMark val="none"/>
        <c:minorTickMark val="none"/>
        <c:tickLblPos val="nextTo"/>
        <c:crossAx val="1365234336"/>
        <c:crosses val="autoZero"/>
        <c:auto val="1"/>
        <c:lblAlgn val="ctr"/>
        <c:lblOffset val="100"/>
        <c:noMultiLvlLbl val="0"/>
      </c:catAx>
      <c:valAx>
        <c:axId val="136523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652226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 w="19050"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sng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Liquidações</a:t>
            </a:r>
            <a:r>
              <a:rPr lang="pt-BR" b="1" u="sng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Educação - Até Agosto/25</a:t>
            </a:r>
            <a:endParaRPr lang="pt-BR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sng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2905070168355277E-2"/>
          <c:y val="9.1174894998895403E-2"/>
          <c:w val="0.9684542729217982"/>
          <c:h val="0.7208292309794441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3.8720154976394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B9-4637-89DC-31F279F0720E}"/>
                </c:ext>
              </c:extLst>
            </c:dLbl>
            <c:dLbl>
              <c:idx val="1"/>
              <c:layout>
                <c:manualLayout>
                  <c:x val="-5.7355867414912347E-3"/>
                  <c:y val="-2.41443479460137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B9-4637-89DC-31F279F0720E}"/>
                </c:ext>
              </c:extLst>
            </c:dLbl>
            <c:dLbl>
              <c:idx val="2"/>
              <c:layout>
                <c:manualLayout>
                  <c:x val="1.4338966853728087E-3"/>
                  <c:y val="-1.84478225280205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B9-4637-89DC-31F279F0720E}"/>
                </c:ext>
              </c:extLst>
            </c:dLbl>
            <c:dLbl>
              <c:idx val="3"/>
              <c:layout>
                <c:manualLayout>
                  <c:x val="2.8677933707456174E-3"/>
                  <c:y val="-3.87201549763947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AB9-4637-89DC-31F279F0720E}"/>
                </c:ext>
              </c:extLst>
            </c:dLbl>
            <c:dLbl>
              <c:idx val="4"/>
              <c:layout>
                <c:manualLayout>
                  <c:x val="4.3016900561184263E-3"/>
                  <c:y val="2.479130671304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B9-4637-89DC-31F279F0720E}"/>
                </c:ext>
              </c:extLst>
            </c:dLbl>
            <c:dLbl>
              <c:idx val="5"/>
              <c:layout>
                <c:manualLayout>
                  <c:x val="4.3016900561183204E-3"/>
                  <c:y val="1.0289405902537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AB9-4637-89DC-31F279F072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Planilha1!$A$1:$A$8</c:f>
              <c:strCache>
                <c:ptCount val="8"/>
                <c:pt idx="0">
                  <c:v>PESSOAL</c:v>
                </c:pt>
                <c:pt idx="1">
                  <c:v>SERVIÇOS PJ</c:v>
                </c:pt>
                <c:pt idx="2">
                  <c:v>OBRAS</c:v>
                </c:pt>
                <c:pt idx="3">
                  <c:v>M.CONSUMO</c:v>
                </c:pt>
                <c:pt idx="4">
                  <c:v>RESTITUIÇÕES</c:v>
                </c:pt>
                <c:pt idx="5">
                  <c:v>EQUIPAMENTOS</c:v>
                </c:pt>
                <c:pt idx="6">
                  <c:v>S. TECNOLOGIA</c:v>
                </c:pt>
                <c:pt idx="7">
                  <c:v>SERVIÇOS PF</c:v>
                </c:pt>
              </c:strCache>
            </c:strRef>
          </c:cat>
          <c:val>
            <c:numRef>
              <c:f>Planilha1!$B$1:$B$8</c:f>
              <c:numCache>
                <c:formatCode>#,##0.00</c:formatCode>
                <c:ptCount val="8"/>
                <c:pt idx="0">
                  <c:v>7537842.7199999997</c:v>
                </c:pt>
                <c:pt idx="1">
                  <c:v>2916120.72</c:v>
                </c:pt>
                <c:pt idx="2">
                  <c:v>2722093.31</c:v>
                </c:pt>
                <c:pt idx="3">
                  <c:v>776022.68</c:v>
                </c:pt>
                <c:pt idx="4">
                  <c:v>117509.25</c:v>
                </c:pt>
                <c:pt idx="5">
                  <c:v>101416</c:v>
                </c:pt>
                <c:pt idx="6">
                  <c:v>91303.85</c:v>
                </c:pt>
                <c:pt idx="7">
                  <c:v>24267.200000000001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9-4637-89DC-31F279F0720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942781856"/>
        <c:axId val="1942781024"/>
      </c:barChart>
      <c:catAx>
        <c:axId val="194278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42781024"/>
        <c:crosses val="autoZero"/>
        <c:auto val="1"/>
        <c:lblAlgn val="ctr"/>
        <c:lblOffset val="100"/>
        <c:noMultiLvlLbl val="0"/>
      </c:catAx>
      <c:valAx>
        <c:axId val="194278102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94278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0.25162</cdr:x>
      <cdr:y>0.82674</cdr:y>
    </cdr:from>
    <cdr:to>
      <cdr:x>0.33709</cdr:x>
      <cdr:y>0.87493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03D2B97E-A601-3586-2F89-73B6EDC780D4}"/>
            </a:ext>
          </a:extLst>
        </cdr:cNvPr>
        <cdr:cNvSpPr txBox="1"/>
      </cdr:nvSpPr>
      <cdr:spPr>
        <a:xfrm xmlns:a="http://schemas.openxmlformats.org/drawingml/2006/main">
          <a:off x="2246711" y="5040559"/>
          <a:ext cx="763162" cy="29382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2024</a:t>
          </a:r>
        </a:p>
      </cdr:txBody>
    </cdr:sp>
  </cdr:relSizeAnchor>
  <cdr:relSizeAnchor xmlns:cdr="http://schemas.openxmlformats.org/drawingml/2006/chartDrawing">
    <cdr:from>
      <cdr:x>0.6826</cdr:x>
      <cdr:y>0.82674</cdr:y>
    </cdr:from>
    <cdr:to>
      <cdr:x>0.75952</cdr:x>
      <cdr:y>0.87493</cdr:y>
    </cdr:to>
    <cdr:sp macro="" textlink="">
      <cdr:nvSpPr>
        <cdr:cNvPr id="4" name="CaixaDeTexto 1">
          <a:extLst xmlns:a="http://schemas.openxmlformats.org/drawingml/2006/main">
            <a:ext uri="{FF2B5EF4-FFF2-40B4-BE49-F238E27FC236}">
              <a16:creationId xmlns:a16="http://schemas.microsoft.com/office/drawing/2014/main" id="{EE0E3335-0B4F-D120-C79F-4706693AD90C}"/>
            </a:ext>
          </a:extLst>
        </cdr:cNvPr>
        <cdr:cNvSpPr txBox="1"/>
      </cdr:nvSpPr>
      <cdr:spPr>
        <a:xfrm xmlns:a="http://schemas.openxmlformats.org/drawingml/2006/main">
          <a:off x="6094904" y="5040559"/>
          <a:ext cx="686845" cy="29382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2024</a:t>
          </a:r>
        </a:p>
      </cdr:txBody>
    </cdr:sp>
  </cdr:relSizeAnchor>
  <cdr:relSizeAnchor xmlns:cdr="http://schemas.openxmlformats.org/drawingml/2006/chartDrawing">
    <cdr:from>
      <cdr:x>0.24359</cdr:x>
      <cdr:y>0.5</cdr:y>
    </cdr:from>
    <cdr:to>
      <cdr:x>0.33761</cdr:x>
      <cdr:y>0.56627</cdr:y>
    </cdr:to>
    <cdr:sp macro="" textlink="">
      <cdr:nvSpPr>
        <cdr:cNvPr id="5" name="CaixaDeTexto 4">
          <a:extLst xmlns:a="http://schemas.openxmlformats.org/drawingml/2006/main">
            <a:ext uri="{FF2B5EF4-FFF2-40B4-BE49-F238E27FC236}">
              <a16:creationId xmlns:a16="http://schemas.microsoft.com/office/drawing/2014/main" id="{36F02B81-61C8-1C8B-7D91-1BB7AF376CD0}"/>
            </a:ext>
          </a:extLst>
        </cdr:cNvPr>
        <cdr:cNvSpPr txBox="1"/>
      </cdr:nvSpPr>
      <cdr:spPr>
        <a:xfrm xmlns:a="http://schemas.openxmlformats.org/drawingml/2006/main">
          <a:off x="2052228" y="3048461"/>
          <a:ext cx="792088" cy="40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FPM</a:t>
          </a:r>
        </a:p>
      </cdr:txBody>
    </cdr:sp>
  </cdr:relSizeAnchor>
  <cdr:relSizeAnchor xmlns:cdr="http://schemas.openxmlformats.org/drawingml/2006/chartDrawing">
    <cdr:from>
      <cdr:x>0.37179</cdr:x>
      <cdr:y>0.46687</cdr:y>
    </cdr:from>
    <cdr:to>
      <cdr:x>0.46581</cdr:x>
      <cdr:y>0.53313</cdr:y>
    </cdr:to>
    <cdr:sp macro="" textlink="">
      <cdr:nvSpPr>
        <cdr:cNvPr id="6" name="CaixaDeTexto 1">
          <a:extLst xmlns:a="http://schemas.openxmlformats.org/drawingml/2006/main">
            <a:ext uri="{FF2B5EF4-FFF2-40B4-BE49-F238E27FC236}">
              <a16:creationId xmlns:a16="http://schemas.microsoft.com/office/drawing/2014/main" id="{653BE839-DB9C-1E4A-7C64-1054C8DBAF30}"/>
            </a:ext>
          </a:extLst>
        </cdr:cNvPr>
        <cdr:cNvSpPr txBox="1"/>
      </cdr:nvSpPr>
      <cdr:spPr>
        <a:xfrm xmlns:a="http://schemas.openxmlformats.org/drawingml/2006/main">
          <a:off x="3132348" y="2846455"/>
          <a:ext cx="792088" cy="404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FPM</a:t>
          </a:r>
        </a:p>
      </cdr:txBody>
    </cdr:sp>
  </cdr:relSizeAnchor>
  <cdr:relSizeAnchor xmlns:cdr="http://schemas.openxmlformats.org/drawingml/2006/chartDrawing">
    <cdr:from>
      <cdr:x>0.67949</cdr:x>
      <cdr:y>0.54329</cdr:y>
    </cdr:from>
    <cdr:to>
      <cdr:x>0.7735</cdr:x>
      <cdr:y>0.60955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010B47AA-C73D-800D-3AE9-55961B1FBD98}"/>
            </a:ext>
          </a:extLst>
        </cdr:cNvPr>
        <cdr:cNvSpPr txBox="1"/>
      </cdr:nvSpPr>
      <cdr:spPr>
        <a:xfrm xmlns:a="http://schemas.openxmlformats.org/drawingml/2006/main">
          <a:off x="5724636" y="3312367"/>
          <a:ext cx="792088" cy="40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ICMS</a:t>
          </a:r>
        </a:p>
      </cdr:txBody>
    </cdr:sp>
  </cdr:relSizeAnchor>
  <cdr:relSizeAnchor xmlns:cdr="http://schemas.openxmlformats.org/drawingml/2006/chartDrawing">
    <cdr:from>
      <cdr:x>0.7906</cdr:x>
      <cdr:y>0.48423</cdr:y>
    </cdr:from>
    <cdr:to>
      <cdr:x>0.89316</cdr:x>
      <cdr:y>0.5505</cdr:y>
    </cdr:to>
    <cdr:sp macro="" textlink="">
      <cdr:nvSpPr>
        <cdr:cNvPr id="8" name="CaixaDeTexto 1">
          <a:extLst xmlns:a="http://schemas.openxmlformats.org/drawingml/2006/main">
            <a:ext uri="{FF2B5EF4-FFF2-40B4-BE49-F238E27FC236}">
              <a16:creationId xmlns:a16="http://schemas.microsoft.com/office/drawing/2014/main" id="{010B47AA-C73D-800D-3AE9-55961B1FBD98}"/>
            </a:ext>
          </a:extLst>
        </cdr:cNvPr>
        <cdr:cNvSpPr txBox="1"/>
      </cdr:nvSpPr>
      <cdr:spPr>
        <a:xfrm xmlns:a="http://schemas.openxmlformats.org/drawingml/2006/main">
          <a:off x="6660740" y="2952327"/>
          <a:ext cx="864096" cy="40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ICMS</a:t>
          </a:r>
        </a:p>
      </cdr:txBody>
    </cdr:sp>
  </cdr:relSizeAnchor>
  <cdr:relSizeAnchor xmlns:cdr="http://schemas.openxmlformats.org/drawingml/2006/chartDrawing">
    <cdr:from>
      <cdr:x>0.38034</cdr:x>
      <cdr:y>0.82674</cdr:y>
    </cdr:from>
    <cdr:to>
      <cdr:x>0.45726</cdr:x>
      <cdr:y>0.87493</cdr:y>
    </cdr:to>
    <cdr:sp macro="" textlink="">
      <cdr:nvSpPr>
        <cdr:cNvPr id="9" name="CaixaDeTexto 1">
          <a:extLst xmlns:a="http://schemas.openxmlformats.org/drawingml/2006/main">
            <a:ext uri="{FF2B5EF4-FFF2-40B4-BE49-F238E27FC236}">
              <a16:creationId xmlns:a16="http://schemas.microsoft.com/office/drawing/2014/main" id="{7CFF3AB3-57A7-EBDD-5D4B-8D9169BD3A3A}"/>
            </a:ext>
          </a:extLst>
        </cdr:cNvPr>
        <cdr:cNvSpPr txBox="1"/>
      </cdr:nvSpPr>
      <cdr:spPr>
        <a:xfrm xmlns:a="http://schemas.openxmlformats.org/drawingml/2006/main">
          <a:off x="3204356" y="5040559"/>
          <a:ext cx="648072" cy="29382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2025</a:t>
          </a:r>
        </a:p>
      </cdr:txBody>
    </cdr:sp>
  </cdr:relSizeAnchor>
  <cdr:relSizeAnchor xmlns:cdr="http://schemas.openxmlformats.org/drawingml/2006/chartDrawing">
    <cdr:from>
      <cdr:x>0.80769</cdr:x>
      <cdr:y>0.82674</cdr:y>
    </cdr:from>
    <cdr:to>
      <cdr:x>0.88462</cdr:x>
      <cdr:y>0.87493</cdr:y>
    </cdr:to>
    <cdr:sp macro="" textlink="">
      <cdr:nvSpPr>
        <cdr:cNvPr id="10" name="CaixaDeTexto 1">
          <a:extLst xmlns:a="http://schemas.openxmlformats.org/drawingml/2006/main">
            <a:ext uri="{FF2B5EF4-FFF2-40B4-BE49-F238E27FC236}">
              <a16:creationId xmlns:a16="http://schemas.microsoft.com/office/drawing/2014/main" id="{7CFF3AB3-57A7-EBDD-5D4B-8D9169BD3A3A}"/>
            </a:ext>
          </a:extLst>
        </cdr:cNvPr>
        <cdr:cNvSpPr txBox="1"/>
      </cdr:nvSpPr>
      <cdr:spPr>
        <a:xfrm xmlns:a="http://schemas.openxmlformats.org/drawingml/2006/main">
          <a:off x="6804756" y="5040559"/>
          <a:ext cx="648072" cy="29382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2025</a:t>
          </a:r>
        </a:p>
      </cdr:txBody>
    </cdr:sp>
  </cdr:relSizeAnchor>
  <cdr:relSizeAnchor xmlns:cdr="http://schemas.openxmlformats.org/drawingml/2006/chartDrawing">
    <cdr:from>
      <cdr:x>0.25214</cdr:x>
      <cdr:y>0.91744</cdr:y>
    </cdr:from>
    <cdr:to>
      <cdr:x>0.46581</cdr:x>
      <cdr:y>0.96563</cdr:y>
    </cdr:to>
    <cdr:sp macro="" textlink="">
      <cdr:nvSpPr>
        <cdr:cNvPr id="11" name="CaixaDeTexto 1">
          <a:extLst xmlns:a="http://schemas.openxmlformats.org/drawingml/2006/main">
            <a:ext uri="{FF2B5EF4-FFF2-40B4-BE49-F238E27FC236}">
              <a16:creationId xmlns:a16="http://schemas.microsoft.com/office/drawing/2014/main" id="{7CFF3AB3-57A7-EBDD-5D4B-8D9169BD3A3A}"/>
            </a:ext>
          </a:extLst>
        </cdr:cNvPr>
        <cdr:cNvSpPr txBox="1"/>
      </cdr:nvSpPr>
      <cdr:spPr>
        <a:xfrm xmlns:a="http://schemas.openxmlformats.org/drawingml/2006/main">
          <a:off x="2124236" y="5593562"/>
          <a:ext cx="1800200" cy="29382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2º Quadrimestre</a:t>
          </a:r>
        </a:p>
      </cdr:txBody>
    </cdr:sp>
  </cdr:relSizeAnchor>
  <cdr:relSizeAnchor xmlns:cdr="http://schemas.openxmlformats.org/drawingml/2006/chartDrawing">
    <cdr:from>
      <cdr:x>0.68803</cdr:x>
      <cdr:y>0.91593</cdr:y>
    </cdr:from>
    <cdr:to>
      <cdr:x>0.90171</cdr:x>
      <cdr:y>0.96412</cdr:y>
    </cdr:to>
    <cdr:sp macro="" textlink="">
      <cdr:nvSpPr>
        <cdr:cNvPr id="12" name="CaixaDeTexto 1">
          <a:extLst xmlns:a="http://schemas.openxmlformats.org/drawingml/2006/main">
            <a:ext uri="{FF2B5EF4-FFF2-40B4-BE49-F238E27FC236}">
              <a16:creationId xmlns:a16="http://schemas.microsoft.com/office/drawing/2014/main" id="{E0EA5CFD-1B7B-500F-2AD2-0C523DC5D8FB}"/>
            </a:ext>
          </a:extLst>
        </cdr:cNvPr>
        <cdr:cNvSpPr txBox="1"/>
      </cdr:nvSpPr>
      <cdr:spPr>
        <a:xfrm xmlns:a="http://schemas.openxmlformats.org/drawingml/2006/main">
          <a:off x="5796644" y="5584326"/>
          <a:ext cx="1800200" cy="29382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2º Quadrimestre</a:t>
          </a:r>
        </a:p>
      </cdr:txBody>
    </cdr:sp>
  </cdr:relSizeAnchor>
  <cdr:relSizeAnchor xmlns:cdr="http://schemas.openxmlformats.org/drawingml/2006/chartDrawing">
    <cdr:from>
      <cdr:x>0.29759</cdr:x>
      <cdr:y>0.07305</cdr:y>
    </cdr:from>
    <cdr:to>
      <cdr:x>0.38306</cdr:x>
      <cdr:y>0.13463</cdr:y>
    </cdr:to>
    <cdr:sp macro="" textlink="">
      <cdr:nvSpPr>
        <cdr:cNvPr id="13" name="CaixaDeTexto 1">
          <a:extLst xmlns:a="http://schemas.openxmlformats.org/drawingml/2006/main">
            <a:ext uri="{FF2B5EF4-FFF2-40B4-BE49-F238E27FC236}">
              <a16:creationId xmlns:a16="http://schemas.microsoft.com/office/drawing/2014/main" id="{86E6F721-5E0B-6653-E08B-F95573DDA7B6}"/>
            </a:ext>
          </a:extLst>
        </cdr:cNvPr>
        <cdr:cNvSpPr txBox="1"/>
      </cdr:nvSpPr>
      <cdr:spPr>
        <a:xfrm xmlns:a="http://schemas.openxmlformats.org/drawingml/2006/main">
          <a:off x="2657219" y="445356"/>
          <a:ext cx="763161" cy="375448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1,72%</a:t>
          </a:r>
        </a:p>
      </cdr:txBody>
    </cdr:sp>
  </cdr:relSizeAnchor>
  <cdr:relSizeAnchor xmlns:cdr="http://schemas.openxmlformats.org/drawingml/2006/chartDrawing">
    <cdr:from>
      <cdr:x>0.79348</cdr:x>
      <cdr:y>0.02185</cdr:y>
    </cdr:from>
    <cdr:to>
      <cdr:x>0.89982</cdr:x>
      <cdr:y>0.08267</cdr:y>
    </cdr:to>
    <cdr:sp macro="" textlink="">
      <cdr:nvSpPr>
        <cdr:cNvPr id="14" name="CaixaDeTexto 1">
          <a:extLst xmlns:a="http://schemas.openxmlformats.org/drawingml/2006/main">
            <a:ext uri="{FF2B5EF4-FFF2-40B4-BE49-F238E27FC236}">
              <a16:creationId xmlns:a16="http://schemas.microsoft.com/office/drawing/2014/main" id="{86E6F721-5E0B-6653-E08B-F95573DDA7B6}"/>
            </a:ext>
          </a:extLst>
        </cdr:cNvPr>
        <cdr:cNvSpPr txBox="1"/>
      </cdr:nvSpPr>
      <cdr:spPr>
        <a:xfrm xmlns:a="http://schemas.openxmlformats.org/drawingml/2006/main">
          <a:off x="7084989" y="133216"/>
          <a:ext cx="949509" cy="370838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26,29%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0.02439</cdr:x>
      <cdr:y>0.02299</cdr:y>
    </cdr:from>
    <cdr:to>
      <cdr:x>0.12195</cdr:x>
      <cdr:y>0.06897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A1BDED46-B958-F742-FA4B-08B45D29EEBE}"/>
            </a:ext>
          </a:extLst>
        </cdr:cNvPr>
        <cdr:cNvSpPr txBox="1"/>
      </cdr:nvSpPr>
      <cdr:spPr>
        <a:xfrm xmlns:a="http://schemas.openxmlformats.org/drawingml/2006/main">
          <a:off x="216024" y="144016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52,76%</a:t>
          </a:r>
        </a:p>
      </cdr:txBody>
    </cdr:sp>
  </cdr:relSizeAnchor>
  <cdr:relSizeAnchor xmlns:cdr="http://schemas.openxmlformats.org/drawingml/2006/chartDrawing">
    <cdr:from>
      <cdr:x>0.14634</cdr:x>
      <cdr:y>0.3908</cdr:y>
    </cdr:from>
    <cdr:to>
      <cdr:x>0.2439</cdr:x>
      <cdr:y>0.43678</cdr:y>
    </cdr:to>
    <cdr:sp macro="" textlink="">
      <cdr:nvSpPr>
        <cdr:cNvPr id="3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1296144" y="2448272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20,41%</a:t>
          </a:r>
        </a:p>
      </cdr:txBody>
    </cdr:sp>
  </cdr:relSizeAnchor>
  <cdr:relSizeAnchor xmlns:cdr="http://schemas.openxmlformats.org/drawingml/2006/chartDrawing">
    <cdr:from>
      <cdr:x>0.27642</cdr:x>
      <cdr:y>0.43678</cdr:y>
    </cdr:from>
    <cdr:to>
      <cdr:x>0.37398</cdr:x>
      <cdr:y>0.48276</cdr:y>
    </cdr:to>
    <cdr:sp macro="" textlink="">
      <cdr:nvSpPr>
        <cdr:cNvPr id="4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2448272" y="2736304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19,05%</a:t>
          </a:r>
        </a:p>
      </cdr:txBody>
    </cdr:sp>
  </cdr:relSizeAnchor>
  <cdr:relSizeAnchor xmlns:cdr="http://schemas.openxmlformats.org/drawingml/2006/chartDrawing">
    <cdr:from>
      <cdr:x>0.39024</cdr:x>
      <cdr:y>0.6092</cdr:y>
    </cdr:from>
    <cdr:to>
      <cdr:x>0.4878</cdr:x>
      <cdr:y>0.65517</cdr:y>
    </cdr:to>
    <cdr:sp macro="" textlink="">
      <cdr:nvSpPr>
        <cdr:cNvPr id="5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3456384" y="3816424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5,43%</a:t>
          </a:r>
        </a:p>
      </cdr:txBody>
    </cdr:sp>
  </cdr:relSizeAnchor>
  <cdr:relSizeAnchor xmlns:cdr="http://schemas.openxmlformats.org/drawingml/2006/chartDrawing">
    <cdr:from>
      <cdr:x>0.5122</cdr:x>
      <cdr:y>0.68966</cdr:y>
    </cdr:from>
    <cdr:to>
      <cdr:x>0.60976</cdr:x>
      <cdr:y>0.73563</cdr:y>
    </cdr:to>
    <cdr:sp macro="" textlink="">
      <cdr:nvSpPr>
        <cdr:cNvPr id="6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4536504" y="4320480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0,82%</a:t>
          </a:r>
        </a:p>
      </cdr:txBody>
    </cdr:sp>
  </cdr:relSizeAnchor>
  <cdr:relSizeAnchor xmlns:cdr="http://schemas.openxmlformats.org/drawingml/2006/chartDrawing">
    <cdr:from>
      <cdr:x>0.63415</cdr:x>
      <cdr:y>0.70115</cdr:y>
    </cdr:from>
    <cdr:to>
      <cdr:x>0.73171</cdr:x>
      <cdr:y>0.74713</cdr:y>
    </cdr:to>
    <cdr:sp macro="" textlink="">
      <cdr:nvSpPr>
        <cdr:cNvPr id="7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5616624" y="4392488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0,71%</a:t>
          </a:r>
        </a:p>
      </cdr:txBody>
    </cdr:sp>
  </cdr:relSizeAnchor>
  <cdr:relSizeAnchor xmlns:cdr="http://schemas.openxmlformats.org/drawingml/2006/chartDrawing">
    <cdr:from>
      <cdr:x>0.7561</cdr:x>
      <cdr:y>0.70115</cdr:y>
    </cdr:from>
    <cdr:to>
      <cdr:x>0.85366</cdr:x>
      <cdr:y>0.74713</cdr:y>
    </cdr:to>
    <cdr:sp macro="" textlink="">
      <cdr:nvSpPr>
        <cdr:cNvPr id="8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6696744" y="4392488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0,64%</a:t>
          </a:r>
        </a:p>
      </cdr:txBody>
    </cdr:sp>
  </cdr:relSizeAnchor>
  <cdr:relSizeAnchor xmlns:cdr="http://schemas.openxmlformats.org/drawingml/2006/chartDrawing">
    <cdr:from>
      <cdr:x>0.87805</cdr:x>
      <cdr:y>0.70115</cdr:y>
    </cdr:from>
    <cdr:to>
      <cdr:x>0.97561</cdr:x>
      <cdr:y>0.74713</cdr:y>
    </cdr:to>
    <cdr:sp macro="" textlink="">
      <cdr:nvSpPr>
        <cdr:cNvPr id="9" name="CaixaDeTexto 1">
          <a:extLst xmlns:a="http://schemas.openxmlformats.org/drawingml/2006/main">
            <a:ext uri="{FF2B5EF4-FFF2-40B4-BE49-F238E27FC236}">
              <a16:creationId xmlns:a16="http://schemas.microsoft.com/office/drawing/2014/main" id="{C967A13A-A8FB-94E4-6EE9-13A038548A52}"/>
            </a:ext>
          </a:extLst>
        </cdr:cNvPr>
        <cdr:cNvSpPr txBox="1"/>
      </cdr:nvSpPr>
      <cdr:spPr>
        <a:xfrm xmlns:a="http://schemas.openxmlformats.org/drawingml/2006/main">
          <a:off x="7776864" y="4392488"/>
          <a:ext cx="864096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0,17%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D4AA2BE8-BD57-42CD-ACEB-97EA25B3CA4E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989" tIns="45994" rIns="91989" bIns="45994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176392B1-31BA-4CF1-A69D-8D0E977858B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40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53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289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45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121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842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422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557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74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175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5973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019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3DF07-834C-4ABA-8015-826A616DEC64}" type="slidenum">
              <a:rPr lang="pt-BR" smtClean="0"/>
              <a:pPr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7264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C61DF-49A0-423C-8643-E3E210DF17D0}" type="slidenum">
              <a:rPr lang="pt-BR" smtClean="0"/>
              <a:pPr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0190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392B1-31BA-4CF1-A69D-8D0E977858B8}" type="slidenum">
              <a:rPr lang="pt-BR" smtClean="0"/>
              <a:pPr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363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708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000" cy="3977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883576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BCDB6-698B-4733-83F3-F4521CBCDC59}" type="datetimeFigureOut">
              <a:rPr lang="pt-BR" smtClean="0"/>
              <a:pPr/>
              <a:t>03/10/2025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AEA7A-CC1A-489C-A135-3024B547E54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15436" cy="6429420"/>
          </a:xfr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dirty="0"/>
            </a:br>
            <a:br>
              <a:rPr lang="pt-BR" sz="2800" dirty="0"/>
            </a:br>
            <a:br>
              <a:rPr lang="pt-BR" sz="2800" dirty="0"/>
            </a:br>
            <a:br>
              <a:rPr lang="pt-BR" sz="2800" dirty="0"/>
            </a:br>
            <a:r>
              <a:rPr lang="pt-BR" sz="2800" b="1" dirty="0">
                <a:latin typeface="Century Gothic" pitchFamily="34" charset="0"/>
              </a:rPr>
              <a:t>PREFEITURA MUNICIPAL DE VILA PAVÃO</a:t>
            </a:r>
            <a:br>
              <a:rPr lang="pt-BR" sz="2800" b="1" dirty="0">
                <a:latin typeface="Century Gothic" pitchFamily="34" charset="0"/>
              </a:rPr>
            </a:br>
            <a:r>
              <a:rPr lang="pt-BR" sz="2800" b="1" dirty="0">
                <a:latin typeface="Century Gothic" pitchFamily="34" charset="0"/>
              </a:rPr>
              <a:t>Estado do Espírito Santo</a:t>
            </a:r>
            <a:br>
              <a:rPr lang="pt-BR" sz="2800" b="1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r>
              <a:rPr lang="pt-BR" sz="2800" b="1" dirty="0">
                <a:latin typeface="Century Gothic" pitchFamily="34" charset="0"/>
              </a:rPr>
              <a:t>Secretaria Municipal de Finanças e Orçamento</a:t>
            </a:r>
            <a:br>
              <a:rPr lang="pt-BR" sz="2800" b="1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r>
              <a:rPr lang="pt-BR" sz="2800" b="1" u="sng" dirty="0">
                <a:latin typeface="Century Gothic" pitchFamily="34" charset="0"/>
              </a:rPr>
              <a:t>Audiência Pública</a:t>
            </a:r>
            <a:br>
              <a:rPr lang="pt-BR" sz="2800" b="1" u="sng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r>
              <a:rPr lang="pt-BR" sz="2800" b="1" dirty="0">
                <a:latin typeface="Century Gothic" pitchFamily="34" charset="0"/>
              </a:rPr>
              <a:t>Demonstração e Avaliação do Cumprimento </a:t>
            </a:r>
            <a:br>
              <a:rPr lang="pt-BR" sz="2800" b="1" dirty="0">
                <a:latin typeface="Century Gothic" pitchFamily="34" charset="0"/>
              </a:rPr>
            </a:br>
            <a:r>
              <a:rPr lang="pt-BR" sz="2800" b="1" dirty="0">
                <a:latin typeface="Century Gothic" pitchFamily="34" charset="0"/>
              </a:rPr>
              <a:t>das Metas Fiscais</a:t>
            </a:r>
            <a:br>
              <a:rPr lang="pt-BR" sz="2800" b="1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r>
              <a:rPr lang="pt-BR" sz="2800" b="1" dirty="0">
                <a:latin typeface="Century Gothic" pitchFamily="34" charset="0"/>
              </a:rPr>
              <a:t>2º Quadrimestre/2025</a:t>
            </a:r>
            <a:br>
              <a:rPr lang="pt-BR" sz="2800" b="1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br>
              <a:rPr lang="pt-BR" sz="2800" b="1" dirty="0">
                <a:latin typeface="Century Gothic" pitchFamily="34" charset="0"/>
              </a:rPr>
            </a:br>
            <a:endParaRPr lang="pt-BR" sz="2800" b="1" dirty="0">
              <a:latin typeface="Century Gothic" pitchFamily="34" charset="0"/>
            </a:endParaRPr>
          </a:p>
        </p:txBody>
      </p:sp>
      <p:pic>
        <p:nvPicPr>
          <p:cNvPr id="4" name="Imagem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7166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71636"/>
          </a:xfrm>
        </p:spPr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Sumário da Apresentação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285720" y="214290"/>
            <a:ext cx="8643998" cy="6357982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r>
              <a:rPr lang="pt-BR" sz="1800" dirty="0"/>
              <a:t>     </a:t>
            </a:r>
          </a:p>
          <a:p>
            <a:endParaRPr lang="pt-BR" sz="1800" dirty="0"/>
          </a:p>
          <a:p>
            <a:endParaRPr lang="pt-BR" sz="1800" dirty="0"/>
          </a:p>
        </p:txBody>
      </p:sp>
      <p:sp>
        <p:nvSpPr>
          <p:cNvPr id="5" name="Retângulo 4"/>
          <p:cNvSpPr/>
          <p:nvPr/>
        </p:nvSpPr>
        <p:spPr>
          <a:xfrm>
            <a:off x="428596" y="571480"/>
            <a:ext cx="835824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/>
              <a:t> </a:t>
            </a:r>
            <a:r>
              <a:rPr lang="pt-BR" sz="2800" b="1" dirty="0">
                <a:latin typeface="Century Gothic" pitchFamily="34" charset="0"/>
              </a:rPr>
              <a:t>Fundamentação Legal:</a:t>
            </a:r>
          </a:p>
          <a:p>
            <a:endParaRPr lang="pt-BR" sz="2800" b="1" dirty="0">
              <a:latin typeface="Century Gothic" pitchFamily="34" charset="0"/>
            </a:endParaRPr>
          </a:p>
          <a:p>
            <a:r>
              <a:rPr lang="pt-BR" sz="2400" b="1" dirty="0">
                <a:latin typeface="Century Gothic" pitchFamily="34" charset="0"/>
              </a:rPr>
              <a:t>LC 101/2000 – Lei de Responsabilidade Fiscal </a:t>
            </a:r>
            <a:r>
              <a:rPr lang="pt-BR" sz="2400" dirty="0">
                <a:latin typeface="Century Gothic" pitchFamily="34" charset="0"/>
              </a:rPr>
              <a:t> </a:t>
            </a:r>
          </a:p>
          <a:p>
            <a:endParaRPr lang="pt-BR" sz="2400" dirty="0">
              <a:latin typeface="Century Gothic" pitchFamily="34" charset="0"/>
            </a:endParaRPr>
          </a:p>
          <a:p>
            <a:pPr algn="just"/>
            <a:r>
              <a:rPr lang="pt-BR" sz="2400" b="1" dirty="0">
                <a:latin typeface="Century Gothic" pitchFamily="34" charset="0"/>
              </a:rPr>
              <a:t>Art. 9º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Century Gothic" pitchFamily="34" charset="0"/>
              </a:rPr>
              <a:t>§ 4º</a:t>
            </a:r>
            <a:r>
              <a:rPr lang="pt-BR" sz="2400" dirty="0">
                <a:latin typeface="Century Gothic" pitchFamily="34" charset="0"/>
              </a:rPr>
              <a:t> Até o final dos meses de maio, </a:t>
            </a:r>
            <a:r>
              <a:rPr lang="pt-BR" sz="2400" b="1" dirty="0">
                <a:solidFill>
                  <a:srgbClr val="FF0000"/>
                </a:solidFill>
                <a:latin typeface="Century Gothic" pitchFamily="34" charset="0"/>
              </a:rPr>
              <a:t>setembro</a:t>
            </a:r>
            <a:r>
              <a:rPr lang="pt-BR" sz="2400" dirty="0">
                <a:latin typeface="Century Gothic" pitchFamily="34" charset="0"/>
              </a:rPr>
              <a:t> e fevereiro, o Poder Executivo demonstrará e avaliará o cumprimento das metas fiscais de cada quadrimestre, em audiência pública na comissão referida no § 1º do art. 166 da Constituição ou equivalente nas </a:t>
            </a:r>
            <a:r>
              <a:rPr lang="pt-BR" sz="2400" b="1" dirty="0">
                <a:latin typeface="Century Gothic" pitchFamily="34" charset="0"/>
              </a:rPr>
              <a:t>Casas Legislativas</a:t>
            </a:r>
            <a:r>
              <a:rPr lang="pt-BR" sz="2400" dirty="0">
                <a:latin typeface="Century Gothic" pitchFamily="34" charset="0"/>
              </a:rPr>
              <a:t> estaduais e </a:t>
            </a:r>
            <a:r>
              <a:rPr lang="pt-BR" sz="2400" b="1" dirty="0">
                <a:latin typeface="Century Gothic" pitchFamily="34" charset="0"/>
              </a:rPr>
              <a:t>municipais.</a:t>
            </a:r>
          </a:p>
          <a:p>
            <a:pPr algn="just"/>
            <a:endParaRPr lang="pt-BR" sz="2400" dirty="0">
              <a:latin typeface="Century Gothic" pitchFamily="34" charset="0"/>
            </a:endParaRPr>
          </a:p>
          <a:p>
            <a:pPr algn="just"/>
            <a:endParaRPr lang="pt-BR" sz="2400" dirty="0">
              <a:latin typeface="Century Gothic" pitchFamily="34" charset="0"/>
            </a:endParaRPr>
          </a:p>
          <a:p>
            <a:pPr algn="just"/>
            <a:br>
              <a:rPr lang="pt-BR" sz="2400" dirty="0">
                <a:latin typeface="Century Gothic" pitchFamily="34" charset="0"/>
              </a:rPr>
            </a:br>
            <a:endParaRPr lang="pt-BR" sz="24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D2D95-05AD-3CB7-9066-777ECDE89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  <a:solidFill>
            <a:schemeClr val="accent5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Metas Fiscais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79B5FF-FE4A-540B-899B-77431FDB9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8435280" cy="52565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l"/>
            <a:r>
              <a:rPr lang="pt-BR" sz="8000" b="1" i="0" dirty="0">
                <a:solidFill>
                  <a:srgbClr val="1F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O que são metas fiscais?</a:t>
            </a:r>
            <a:endParaRPr lang="pt-BR" sz="8000" b="1" i="0" dirty="0">
              <a:solidFill>
                <a:srgbClr val="1F1F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8000" b="0" i="0" dirty="0">
                <a:solidFill>
                  <a:srgbClr val="1F1F1F"/>
                </a:solidFill>
                <a:effectLst/>
                <a:latin typeface="Google Sans"/>
              </a:rPr>
              <a:t>Metas fiscais são as estimativas anuais, definidas pela Lei  de Diretrizes Orçamentárias (LDO), sobre o que o  governo espera arrecadar e o que pretende gastar.</a:t>
            </a:r>
          </a:p>
          <a:p>
            <a:pPr marL="0" indent="0" algn="l">
              <a:buNone/>
            </a:pPr>
            <a:endParaRPr lang="pt-BR" sz="8000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0" indent="0" algn="l">
              <a:buNone/>
            </a:pP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      </a:t>
            </a:r>
            <a:r>
              <a:rPr lang="pt-BR" sz="8000" b="0" i="0" dirty="0">
                <a:solidFill>
                  <a:srgbClr val="001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Objetivo: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8000" b="1" i="0" dirty="0">
                <a:solidFill>
                  <a:srgbClr val="001D35"/>
                </a:solidFill>
                <a:effectLst/>
                <a:latin typeface="Google Sans"/>
              </a:rPr>
              <a:t>Evitar o acúmulo de dívidas:</a:t>
            </a: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marL="0" indent="0" algn="l" defTabSz="268288" fontAlgn="ctr">
              <a:buNone/>
            </a:pP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     Assim como uma família, o governo precisa ter cuidado para não gastar mais       	do que ganha, evitando que as dívidas se tornem impagáveis. </a:t>
            </a:r>
          </a:p>
          <a:p>
            <a:pPr marL="0" indent="0" algn="l" defTabSz="360363" fontAlgn="ctr">
              <a:buNone/>
            </a:pPr>
            <a:endParaRPr lang="pt-BR" sz="8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8000" b="1" i="0" dirty="0">
                <a:solidFill>
                  <a:srgbClr val="001D35"/>
                </a:solidFill>
                <a:effectLst/>
                <a:latin typeface="Google Sans"/>
              </a:rPr>
              <a:t>Manter a estabilidade econômica:</a:t>
            </a: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marL="360363" indent="-360363" algn="l" defTabSz="180975" fontAlgn="ctr">
              <a:buNone/>
              <a:tabLst>
                <a:tab pos="92075" algn="l"/>
              </a:tabLst>
            </a:pP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      Finanças públicas organizadas trazem confiança aos investidores e à    			    população, contribuindo para um ambiente econômico mais seguro e  estável. </a:t>
            </a:r>
          </a:p>
          <a:p>
            <a:pPr marL="0" indent="0" algn="l" fontAlgn="ctr">
              <a:buNone/>
            </a:pPr>
            <a:endParaRPr lang="pt-BR" sz="8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8000" b="1" i="0" dirty="0">
                <a:solidFill>
                  <a:srgbClr val="001D35"/>
                </a:solidFill>
                <a:effectLst/>
                <a:latin typeface="Google Sans"/>
              </a:rPr>
              <a:t>Controle da dívida pública:</a:t>
            </a: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marL="268288" indent="-268288" algn="l">
              <a:buNone/>
            </a:pPr>
            <a:r>
              <a:rPr lang="pt-BR" sz="8000" b="0" i="0" dirty="0">
                <a:solidFill>
                  <a:srgbClr val="001D35"/>
                </a:solidFill>
                <a:effectLst/>
                <a:latin typeface="Google Sans"/>
              </a:rPr>
              <a:t>     Metas fiscais adequadas ajudam a controlar o aumento da dívida pública e,  em alguns casos, até a diminuí-la. </a:t>
            </a:r>
          </a:p>
          <a:p>
            <a:pPr marL="0" indent="0" algn="l">
              <a:buNone/>
            </a:pPr>
            <a:endParaRPr lang="pt-BR" sz="8000" dirty="0">
              <a:solidFill>
                <a:srgbClr val="1F1F1F"/>
              </a:solidFill>
              <a:latin typeface="Google Sans"/>
            </a:endParaRPr>
          </a:p>
          <a:p>
            <a:pPr marL="0" indent="0" algn="l">
              <a:buNone/>
            </a:pPr>
            <a:endParaRPr lang="pt-BR" sz="2800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0" indent="0" algn="l">
              <a:buNone/>
            </a:pPr>
            <a:r>
              <a:rPr lang="pt-BR" sz="2800" b="0" i="0" dirty="0">
                <a:solidFill>
                  <a:srgbClr val="1F1F1F"/>
                </a:solidFill>
                <a:effectLst/>
                <a:latin typeface="Google Sans"/>
              </a:rPr>
              <a:t> 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7821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FE6CED-DE2E-92A1-2C1D-27CB13316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9512" y="188640"/>
            <a:ext cx="8784976" cy="6552728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pt-BR" sz="8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Resumo da Apresentação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Demonstração das Receitas e Despesas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das Receitas com o mesmo período do ano anterior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Desempenho do FPM , ICMS e as Receitas Tributárias no 2º Quadrimestre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das Receitas de Capital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do Equilíbrio Orçamentário: Receitas x Despesas Empenhadas.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dos Limites Constitucionais: Gasto com Pessoal, Educação, Fundeb e Saúde.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Primário e Resultado Nominal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 do Relatório de Gestão Fiscal</a:t>
            </a:r>
          </a:p>
          <a:p>
            <a:pPr>
              <a:lnSpc>
                <a:spcPct val="170000"/>
              </a:lnSpc>
              <a:buFontTx/>
              <a:buChar char="-"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Prestação de Contas da 26ª </a:t>
            </a:r>
            <a:r>
              <a:rPr lang="pt-BR" sz="8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Pomitafro</a:t>
            </a:r>
            <a:endParaRPr lang="pt-BR" sz="8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70000"/>
              </a:lnSpc>
              <a:buFontTx/>
              <a:buChar char="-"/>
            </a:pPr>
            <a:endParaRPr lang="pt-BR" sz="8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pt-BR" sz="8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Tx/>
              <a:buChar char="-"/>
            </a:pP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753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26AB6-AF72-4EAE-B380-8B87CBE9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9001000" cy="6552728"/>
          </a:xfr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br>
              <a:rPr lang="pt-BR" dirty="0"/>
            </a:br>
            <a:r>
              <a:rPr lang="pt-BR" sz="5400" b="1" dirty="0">
                <a:solidFill>
                  <a:schemeClr val="bg1"/>
                </a:solidFill>
              </a:rPr>
              <a:t>Demonstrativo da </a:t>
            </a:r>
            <a:br>
              <a:rPr lang="pt-BR" sz="5400" b="1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Receita Total</a:t>
            </a:r>
            <a:br>
              <a:rPr lang="pt-BR" sz="5400" b="1" dirty="0">
                <a:solidFill>
                  <a:schemeClr val="bg1"/>
                </a:solidFill>
              </a:rPr>
            </a:br>
            <a:br>
              <a:rPr lang="pt-BR" sz="5400" b="1" dirty="0">
                <a:solidFill>
                  <a:schemeClr val="bg1"/>
                </a:solidFill>
              </a:rPr>
            </a:br>
            <a:r>
              <a:rPr lang="pt-BR" sz="5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Quadrimestre/2025</a:t>
            </a:r>
            <a:br>
              <a:rPr lang="pt-BR" sz="5400" u="sng" dirty="0">
                <a:solidFill>
                  <a:schemeClr val="bg1"/>
                </a:solidFill>
              </a:rPr>
            </a:br>
            <a:endParaRPr lang="pt-BR" sz="54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6171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B4877EE-F8F8-44E2-AB73-EFD60D9D7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889017"/>
              </p:ext>
            </p:extLst>
          </p:nvPr>
        </p:nvGraphicFramePr>
        <p:xfrm>
          <a:off x="395536" y="1104323"/>
          <a:ext cx="8208912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3018128544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601795908"/>
                    </a:ext>
                  </a:extLst>
                </a:gridCol>
              </a:tblGrid>
              <a:tr h="381911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MÊS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TOTAL (R$)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983202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dirty="0"/>
                        <a:t>JANEIRO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5.292.664,38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574320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dirty="0"/>
                        <a:t>FEVEREIRO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5.760.651,68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290392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dirty="0"/>
                        <a:t>MARÇO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/>
                        <a:t>7.636.362,20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734183"/>
                  </a:ext>
                </a:extLst>
              </a:tr>
              <a:tr h="453528">
                <a:tc>
                  <a:txBody>
                    <a:bodyPr/>
                    <a:lstStyle/>
                    <a:p>
                      <a:r>
                        <a:rPr lang="pt-BR" sz="2400" dirty="0"/>
                        <a:t>ABRIL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</a:rPr>
                        <a:t>6.863.092,93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164175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b="0" dirty="0"/>
                        <a:t>MAIO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</a:rPr>
                        <a:t>5.436.208,85</a:t>
                      </a:r>
                      <a:endParaRPr lang="pt-B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188957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b="0" dirty="0"/>
                        <a:t>JUNHO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</a:rPr>
                        <a:t>5.874.838,71</a:t>
                      </a:r>
                      <a:endParaRPr lang="pt-B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805770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b="0" dirty="0"/>
                        <a:t>JULHO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</a:rPr>
                        <a:t>6.163.314,62</a:t>
                      </a:r>
                      <a:endParaRPr lang="pt-B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046059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b="0" dirty="0"/>
                        <a:t>AGOSTO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/>
                        </a:rPr>
                        <a:t>9.215.306,25</a:t>
                      </a:r>
                      <a:endParaRPr lang="pt-B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934764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endParaRPr lang="pt-BR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1935"/>
                  </a:ext>
                </a:extLst>
              </a:tr>
              <a:tr h="393793">
                <a:tc>
                  <a:txBody>
                    <a:bodyPr/>
                    <a:lstStyle/>
                    <a:p>
                      <a:r>
                        <a:rPr lang="pt-BR" sz="2400" b="1"/>
                        <a:t>TOTAL</a:t>
                      </a:r>
                      <a:endParaRPr lang="pt-BR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/>
                        </a:rPr>
                        <a:t>52.242.440,02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708264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F374DD7B-4B88-4B3E-A9CC-9A0487D5CBEE}"/>
              </a:ext>
            </a:extLst>
          </p:cNvPr>
          <p:cNvSpPr txBox="1"/>
          <p:nvPr/>
        </p:nvSpPr>
        <p:spPr>
          <a:xfrm>
            <a:off x="395536" y="60362"/>
            <a:ext cx="820891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t-BR" sz="2400" dirty="0"/>
          </a:p>
          <a:p>
            <a:pPr algn="ctr"/>
            <a:r>
              <a:rPr lang="pt-BR" sz="2400" b="1" dirty="0"/>
              <a:t>RECEITA TOTAL CONSOLIDADA – 2º Quadrimestre/25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6608484-5C32-4635-A66A-62CC6CA68753}"/>
              </a:ext>
            </a:extLst>
          </p:cNvPr>
          <p:cNvSpPr txBox="1"/>
          <p:nvPr/>
        </p:nvSpPr>
        <p:spPr>
          <a:xfrm>
            <a:off x="467544" y="6397528"/>
            <a:ext cx="820891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b="1" dirty="0">
                <a:highlight>
                  <a:srgbClr val="FFFF00"/>
                </a:highlight>
              </a:rPr>
              <a:t>Média Mensal da Receita - 2º </a:t>
            </a:r>
            <a:r>
              <a:rPr lang="pt-BR" sz="2400" b="1" dirty="0" err="1">
                <a:highlight>
                  <a:srgbClr val="FFFF00"/>
                </a:highlight>
              </a:rPr>
              <a:t>Quad</a:t>
            </a:r>
            <a:r>
              <a:rPr lang="pt-BR" sz="2400" b="1" dirty="0">
                <a:highlight>
                  <a:srgbClr val="FFFF00"/>
                </a:highlight>
              </a:rPr>
              <a:t>./25  R$..........</a:t>
            </a:r>
            <a:r>
              <a:rPr lang="pt-BR" sz="2400" b="1" dirty="0"/>
              <a:t> </a:t>
            </a:r>
            <a:r>
              <a:rPr lang="pt-BR" sz="2400" b="1" dirty="0">
                <a:highlight>
                  <a:srgbClr val="FFFF00"/>
                </a:highlight>
              </a:rPr>
              <a:t>6.530.305,00 </a:t>
            </a:r>
          </a:p>
        </p:txBody>
      </p:sp>
      <p:graphicFrame>
        <p:nvGraphicFramePr>
          <p:cNvPr id="3" name="Tabela 5">
            <a:extLst>
              <a:ext uri="{FF2B5EF4-FFF2-40B4-BE49-F238E27FC236}">
                <a16:creationId xmlns:a16="http://schemas.microsoft.com/office/drawing/2014/main" id="{52222049-2103-C3B1-4F12-8076C800F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79510"/>
              </p:ext>
            </p:extLst>
          </p:nvPr>
        </p:nvGraphicFramePr>
        <p:xfrm>
          <a:off x="395536" y="1104323"/>
          <a:ext cx="820891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3393312829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93938246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2841919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22564311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Desempenho no Quadrimestre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1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1º Quadrimestre/25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2º Quadrimestre/25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78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25.552.771,19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26.689.668,43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R$ 1.136.897,24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4,45%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31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36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300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607CDD4-03E4-DF88-38BD-B3E40A1EA0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915816"/>
              </p:ext>
            </p:extLst>
          </p:nvPr>
        </p:nvGraphicFramePr>
        <p:xfrm>
          <a:off x="107504" y="116632"/>
          <a:ext cx="8928992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4354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374DD7B-4B88-4B3E-A9CC-9A0487D5CBEE}"/>
              </a:ext>
            </a:extLst>
          </p:cNvPr>
          <p:cNvSpPr txBox="1"/>
          <p:nvPr/>
        </p:nvSpPr>
        <p:spPr>
          <a:xfrm>
            <a:off x="395535" y="60362"/>
            <a:ext cx="834170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DA RECEITA TOTAL CONSOLIDADA </a:t>
            </a: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2º Quadrimestre 2024/2025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2B88BE9-F4DC-439F-872F-54ACFFD49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1995"/>
              </p:ext>
            </p:extLst>
          </p:nvPr>
        </p:nvGraphicFramePr>
        <p:xfrm>
          <a:off x="406759" y="980727"/>
          <a:ext cx="3301145" cy="57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953">
                  <a:extLst>
                    <a:ext uri="{9D8B030D-6E8A-4147-A177-3AD203B41FA5}">
                      <a16:colId xmlns:a16="http://schemas.microsoft.com/office/drawing/2014/main" val="296254119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098451734"/>
                    </a:ext>
                  </a:extLst>
                </a:gridCol>
              </a:tblGrid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MÊS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  <a:p>
                      <a:pPr algn="ctr" rtl="0" fontAlgn="ctr"/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173655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JANEIRO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+mn-lt"/>
                        </a:rPr>
                        <a:t>5.292.664,38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02627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  <a:latin typeface="+mn-lt"/>
                        </a:rPr>
                        <a:t>FEVEREIRO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+mn-lt"/>
                        </a:rPr>
                        <a:t>5.760.651,68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303597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  <a:latin typeface="+mn-lt"/>
                        </a:rPr>
                        <a:t>MARÇO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latin typeface="+mn-lt"/>
                        </a:rPr>
                        <a:t>7.636.362,20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886226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u="none" strike="noStrike" dirty="0">
                          <a:effectLst/>
                          <a:latin typeface="+mn-lt"/>
                        </a:rPr>
                        <a:t>ABRIL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+mn-lt"/>
                        </a:rPr>
                        <a:t>6.863.092,93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053902"/>
                  </a:ext>
                </a:extLst>
              </a:tr>
              <a:tr h="638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5.436.208,85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63957"/>
                  </a:ext>
                </a:extLst>
              </a:tr>
              <a:tr h="5593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JUNHO</a:t>
                      </a:r>
                    </a:p>
                    <a:p>
                      <a:pPr algn="ctr" rtl="0" fontAlgn="ctr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5.874.838,71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29835"/>
                  </a:ext>
                </a:extLst>
              </a:tr>
              <a:tr h="48431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JULHO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6.163.314,62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773661"/>
                  </a:ext>
                </a:extLst>
              </a:tr>
              <a:tr h="43030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AGOSTO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9.215.306,65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405711"/>
                  </a:ext>
                </a:extLst>
              </a:tr>
              <a:tr h="43030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52.242.440,02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083392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A47E590-57DD-CC12-A9DC-3F421449B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233787"/>
              </p:ext>
            </p:extLst>
          </p:nvPr>
        </p:nvGraphicFramePr>
        <p:xfrm>
          <a:off x="3785525" y="980726"/>
          <a:ext cx="4951716" cy="5797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8603">
                  <a:extLst>
                    <a:ext uri="{9D8B030D-6E8A-4147-A177-3AD203B41FA5}">
                      <a16:colId xmlns:a16="http://schemas.microsoft.com/office/drawing/2014/main" val="278365431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367754128"/>
                    </a:ext>
                  </a:extLst>
                </a:gridCol>
                <a:gridCol w="1356929">
                  <a:extLst>
                    <a:ext uri="{9D8B030D-6E8A-4147-A177-3AD203B41FA5}">
                      <a16:colId xmlns:a16="http://schemas.microsoft.com/office/drawing/2014/main" val="1962130141"/>
                    </a:ext>
                  </a:extLst>
                </a:gridCol>
              </a:tblGrid>
              <a:tr h="6555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  <a:p>
                      <a:pPr algn="ctr" rtl="0" fontAlgn="ctr"/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VARIAÇÃO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pt-BR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419222"/>
                  </a:ext>
                </a:extLst>
              </a:tr>
              <a:tr h="65474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7.039.176,78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-1.746.512,40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-24,77%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07820"/>
                  </a:ext>
                </a:extLst>
              </a:tr>
              <a:tr h="65474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6.864.783,10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-1.104.131,42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-16,08%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33625"/>
                  </a:ext>
                </a:extLst>
              </a:tr>
              <a:tr h="65474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5.065.253,46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2.571.108,74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50,80%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769872"/>
                  </a:ext>
                </a:extLst>
              </a:tr>
              <a:tr h="6299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</a:rPr>
                        <a:t>5.147.134,26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1.715.958,67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33,34%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71194"/>
                  </a:ext>
                </a:extLst>
              </a:tr>
              <a:tr h="635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6.859.785,52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-1.423.576,67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-20,75%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696276"/>
                  </a:ext>
                </a:extLst>
              </a:tr>
              <a:tr h="635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5.617.120,25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257.718,46</a:t>
                      </a:r>
                    </a:p>
                    <a:p>
                      <a:pPr algn="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4,59%</a:t>
                      </a:r>
                    </a:p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691749"/>
                  </a:ext>
                </a:extLst>
              </a:tr>
              <a:tr h="382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6.000.741,40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162.573,22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079462"/>
                  </a:ext>
                </a:extLst>
              </a:tr>
              <a:tr h="446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5.429.383,91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3.785.922,74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69,73%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260196"/>
                  </a:ext>
                </a:extLst>
              </a:tr>
              <a:tr h="446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48.023.378,68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4.219.061,34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799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90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4EF00-47A8-46F9-8525-03FE4E35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7080" cy="1165736"/>
          </a:xfrm>
        </p:spPr>
        <p:txBody>
          <a:bodyPr>
            <a:normAutofit fontScale="90000"/>
          </a:bodyPr>
          <a:lstStyle/>
          <a:p>
            <a:br>
              <a:rPr lang="pt-BR" sz="1800" b="1" dirty="0"/>
            </a:br>
            <a:br>
              <a:rPr lang="pt-BR" sz="1800" b="1" dirty="0"/>
            </a:br>
            <a:r>
              <a:rPr lang="pt-BR" sz="27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DA RECEITA TOTAL CONSOLIDADA </a:t>
            </a:r>
            <a:br>
              <a:rPr lang="pt-BR" sz="2700" b="1" dirty="0"/>
            </a:br>
            <a:r>
              <a:rPr lang="pt-BR" sz="2700" b="1" dirty="0"/>
              <a:t> </a:t>
            </a:r>
            <a:r>
              <a:rPr lang="pt-B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Quadrimestre/25-24</a:t>
            </a:r>
            <a:br>
              <a:rPr lang="pt-B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7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Considerando a Receita Corrente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6833B68-1DD8-4081-971B-8D987DD0D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976414"/>
              </p:ext>
            </p:extLst>
          </p:nvPr>
        </p:nvGraphicFramePr>
        <p:xfrm>
          <a:off x="179512" y="1556792"/>
          <a:ext cx="8784976" cy="1669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1237364963"/>
                    </a:ext>
                  </a:extLst>
                </a:gridCol>
                <a:gridCol w="2493647">
                  <a:extLst>
                    <a:ext uri="{9D8B030D-6E8A-4147-A177-3AD203B41FA5}">
                      <a16:colId xmlns:a16="http://schemas.microsoft.com/office/drawing/2014/main" val="244671371"/>
                    </a:ext>
                  </a:extLst>
                </a:gridCol>
                <a:gridCol w="2017407">
                  <a:extLst>
                    <a:ext uri="{9D8B030D-6E8A-4147-A177-3AD203B41FA5}">
                      <a16:colId xmlns:a16="http://schemas.microsoft.com/office/drawing/2014/main" val="4162685726"/>
                    </a:ext>
                  </a:extLst>
                </a:gridCol>
                <a:gridCol w="2077678">
                  <a:extLst>
                    <a:ext uri="{9D8B030D-6E8A-4147-A177-3AD203B41FA5}">
                      <a16:colId xmlns:a16="http://schemas.microsoft.com/office/drawing/2014/main" val="3946140734"/>
                    </a:ext>
                  </a:extLst>
                </a:gridCol>
              </a:tblGrid>
              <a:tr h="773507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TOTAL 2025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CAPITAL 2025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CORRENTE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VARIAÇÃO</a:t>
                      </a:r>
                    </a:p>
                    <a:p>
                      <a:pPr algn="ctr"/>
                      <a:r>
                        <a:rPr lang="pt-BR" sz="2000" dirty="0"/>
                        <a:t>%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974573"/>
                  </a:ext>
                </a:extLst>
              </a:tr>
              <a:tr h="448143"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/>
                        <a:t>52.242.440,02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rgbClr val="FF0000"/>
                          </a:solidFill>
                        </a:rPr>
                        <a:t>7.341.925,70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/>
                        <a:t>44.900.514,32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85,95%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445516"/>
                  </a:ext>
                </a:extLst>
              </a:tr>
              <a:tr h="448143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9216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30612C0-2B15-4649-9FEE-B50DAA405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69347"/>
              </p:ext>
            </p:extLst>
          </p:nvPr>
        </p:nvGraphicFramePr>
        <p:xfrm>
          <a:off x="179512" y="3262342"/>
          <a:ext cx="8784977" cy="14628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434862247"/>
                    </a:ext>
                  </a:extLst>
                </a:gridCol>
                <a:gridCol w="2493647">
                  <a:extLst>
                    <a:ext uri="{9D8B030D-6E8A-4147-A177-3AD203B41FA5}">
                      <a16:colId xmlns:a16="http://schemas.microsoft.com/office/drawing/2014/main" val="769107441"/>
                    </a:ext>
                  </a:extLst>
                </a:gridCol>
                <a:gridCol w="2017407">
                  <a:extLst>
                    <a:ext uri="{9D8B030D-6E8A-4147-A177-3AD203B41FA5}">
                      <a16:colId xmlns:a16="http://schemas.microsoft.com/office/drawing/2014/main" val="706005691"/>
                    </a:ext>
                  </a:extLst>
                </a:gridCol>
                <a:gridCol w="2077679">
                  <a:extLst>
                    <a:ext uri="{9D8B030D-6E8A-4147-A177-3AD203B41FA5}">
                      <a16:colId xmlns:a16="http://schemas.microsoft.com/office/drawing/2014/main" val="3463378408"/>
                    </a:ext>
                  </a:extLst>
                </a:gridCol>
              </a:tblGrid>
              <a:tr h="92619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TOTAL 2024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CAPITAL 2024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RECEITA CORRENTE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VARIAÇÃO</a:t>
                      </a:r>
                    </a:p>
                    <a:p>
                      <a:pPr algn="ctr"/>
                      <a:r>
                        <a:rPr lang="pt-BR" sz="2000" dirty="0"/>
                        <a:t>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727958"/>
                  </a:ext>
                </a:extLst>
              </a:tr>
              <a:tr h="536606"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/>
                        <a:t>48.023.378,68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rgbClr val="FF0000"/>
                          </a:solidFill>
                        </a:rPr>
                        <a:t>8.791.033,91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/>
                        <a:t>39.232.344,77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/>
                        <a:t>81,70</a:t>
                      </a:r>
                      <a:r>
                        <a:rPr lang="pt-BR" sz="20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99753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BE0ABCB-8AFD-47F1-B2D6-4F2175BCA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446476"/>
              </p:ext>
            </p:extLst>
          </p:nvPr>
        </p:nvGraphicFramePr>
        <p:xfrm>
          <a:off x="179512" y="4927560"/>
          <a:ext cx="8784976" cy="1930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540365195"/>
                    </a:ext>
                  </a:extLst>
                </a:gridCol>
                <a:gridCol w="2493646">
                  <a:extLst>
                    <a:ext uri="{9D8B030D-6E8A-4147-A177-3AD203B41FA5}">
                      <a16:colId xmlns:a16="http://schemas.microsoft.com/office/drawing/2014/main" val="616798976"/>
                    </a:ext>
                  </a:extLst>
                </a:gridCol>
                <a:gridCol w="2017407">
                  <a:extLst>
                    <a:ext uri="{9D8B030D-6E8A-4147-A177-3AD203B41FA5}">
                      <a16:colId xmlns:a16="http://schemas.microsoft.com/office/drawing/2014/main" val="3014129468"/>
                    </a:ext>
                  </a:extLst>
                </a:gridCol>
                <a:gridCol w="2077679">
                  <a:extLst>
                    <a:ext uri="{9D8B030D-6E8A-4147-A177-3AD203B41FA5}">
                      <a16:colId xmlns:a16="http://schemas.microsoft.com/office/drawing/2014/main" val="666493355"/>
                    </a:ext>
                  </a:extLst>
                </a:gridCol>
              </a:tblGrid>
              <a:tr h="1930440">
                <a:tc>
                  <a:txBody>
                    <a:bodyPr/>
                    <a:lstStyle/>
                    <a:p>
                      <a:endParaRPr lang="pt-BR" sz="2000" dirty="0"/>
                    </a:p>
                    <a:p>
                      <a:r>
                        <a:rPr lang="pt-BR" sz="2000" dirty="0"/>
                        <a:t>RECEITA CORRENTE</a:t>
                      </a:r>
                    </a:p>
                    <a:p>
                      <a:r>
                        <a:rPr lang="pt-BR" sz="2000" dirty="0"/>
                        <a:t>25/24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  <a:p>
                      <a:r>
                        <a:rPr lang="pt-BR" sz="2000" dirty="0"/>
                        <a:t>            Diferença </a:t>
                      </a:r>
                      <a:endParaRPr lang="pt-B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  <a:p>
                      <a:pPr algn="r"/>
                      <a:r>
                        <a:rPr lang="pt-BR" sz="2000" dirty="0"/>
                        <a:t>5.668.169,55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000" b="1" dirty="0"/>
                    </a:p>
                    <a:p>
                      <a:pPr algn="r"/>
                      <a:r>
                        <a:rPr lang="pt-BR" sz="2000" b="1" dirty="0"/>
                        <a:t>14,44%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24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083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A79EBF5-A47D-2EE2-E6EC-32FD5A50B3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973802"/>
              </p:ext>
            </p:extLst>
          </p:nvPr>
        </p:nvGraphicFramePr>
        <p:xfrm>
          <a:off x="107504" y="44624"/>
          <a:ext cx="8928992" cy="676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B2AF7D6C-B3C4-9DC7-CCB1-C71CC59A9137}"/>
              </a:ext>
            </a:extLst>
          </p:cNvPr>
          <p:cNvSpPr txBox="1"/>
          <p:nvPr/>
        </p:nvSpPr>
        <p:spPr>
          <a:xfrm>
            <a:off x="3707904" y="821796"/>
            <a:ext cx="18722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</a:t>
            </a:r>
            <a:r>
              <a:rPr lang="pt-BR" sz="1800" b="1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43.967.763,60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650CF4A-7341-B788-5137-DB471F580599}"/>
              </a:ext>
            </a:extLst>
          </p:cNvPr>
          <p:cNvSpPr txBox="1"/>
          <p:nvPr/>
        </p:nvSpPr>
        <p:spPr>
          <a:xfrm>
            <a:off x="467544" y="548680"/>
            <a:ext cx="259228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Emendas Individuais ...R$ 200.000,00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351C381-7C48-1D19-40DC-88B1E78E4179}"/>
              </a:ext>
            </a:extLst>
          </p:cNvPr>
          <p:cNvSpPr txBox="1"/>
          <p:nvPr/>
        </p:nvSpPr>
        <p:spPr>
          <a:xfrm>
            <a:off x="6228184" y="483242"/>
            <a:ext cx="259228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ACS e Endemias ...R$ 631.488,00</a:t>
            </a:r>
          </a:p>
        </p:txBody>
      </p:sp>
    </p:spTree>
    <p:extLst>
      <p:ext uri="{BB962C8B-B14F-4D97-AF65-F5344CB8AC3E}">
        <p14:creationId xmlns:p14="http://schemas.microsoft.com/office/powerpoint/2010/main" val="1632142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B162A72-26E2-42A4-9E0B-A9677BE4A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835391"/>
              </p:ext>
            </p:extLst>
          </p:nvPr>
        </p:nvGraphicFramePr>
        <p:xfrm>
          <a:off x="5879951" y="1187759"/>
          <a:ext cx="3116965" cy="3271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062">
                  <a:extLst>
                    <a:ext uri="{9D8B030D-6E8A-4147-A177-3AD203B41FA5}">
                      <a16:colId xmlns:a16="http://schemas.microsoft.com/office/drawing/2014/main" val="2332540224"/>
                    </a:ext>
                  </a:extLst>
                </a:gridCol>
                <a:gridCol w="1540903">
                  <a:extLst>
                    <a:ext uri="{9D8B030D-6E8A-4147-A177-3AD203B41FA5}">
                      <a16:colId xmlns:a16="http://schemas.microsoft.com/office/drawing/2014/main" val="367423065"/>
                    </a:ext>
                  </a:extLst>
                </a:gridCol>
              </a:tblGrid>
              <a:tr h="8744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ARRECADADO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2º QUAD-25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VARIAÇÃO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ARRECADADO X PREVISTO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26388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1.995.113,79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143,53%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12325"/>
                  </a:ext>
                </a:extLst>
              </a:tr>
              <a:tr h="30388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637.457,17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87,87%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54558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2.303.545,91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491,77%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4297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45.212.357,92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87,69%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0593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30.646,28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26,84%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46815"/>
                  </a:ext>
                </a:extLst>
              </a:tr>
              <a:tr h="30599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50.179.121,07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92,48%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2183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5.278.606,75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82,79%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843847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44.900.514,32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93,77%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405477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7F0696A-AE90-40C3-8B60-29E6B921E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525673"/>
              </p:ext>
            </p:extLst>
          </p:nvPr>
        </p:nvGraphicFramePr>
        <p:xfrm>
          <a:off x="214282" y="285728"/>
          <a:ext cx="8786874" cy="827229"/>
        </p:xfrm>
        <a:graphic>
          <a:graphicData uri="http://schemas.openxmlformats.org/drawingml/2006/table">
            <a:tbl>
              <a:tblPr/>
              <a:tblGrid>
                <a:gridCol w="878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22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RECEITAS ORÇAMENTÁRIAS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2º QUADRIMESTRE/25 - CONSOLIDADO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A52430-5EDD-42AF-B183-34402A6B5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60008"/>
              </p:ext>
            </p:extLst>
          </p:nvPr>
        </p:nvGraphicFramePr>
        <p:xfrm>
          <a:off x="5873026" y="4509120"/>
          <a:ext cx="3133011" cy="2274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3605084310"/>
                    </a:ext>
                  </a:extLst>
                </a:gridCol>
                <a:gridCol w="1548835">
                  <a:extLst>
                    <a:ext uri="{9D8B030D-6E8A-4147-A177-3AD203B41FA5}">
                      <a16:colId xmlns:a16="http://schemas.microsoft.com/office/drawing/2014/main" val="482452865"/>
                    </a:ext>
                  </a:extLst>
                </a:gridCol>
              </a:tblGrid>
              <a:tr h="354560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27689"/>
                  </a:ext>
                </a:extLst>
              </a:tr>
              <a:tr h="43752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54255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322086"/>
                  </a:ext>
                </a:extLst>
              </a:tr>
              <a:tr h="33874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7.341.925,70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920,29%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073587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7.341.925,70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737,59%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800866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52.242.440,02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106,89%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83592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89FC196-0649-4BF5-9476-3109AE570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336024"/>
              </p:ext>
            </p:extLst>
          </p:nvPr>
        </p:nvGraphicFramePr>
        <p:xfrm>
          <a:off x="187236" y="1186891"/>
          <a:ext cx="3974752" cy="3240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63419183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52609565"/>
                    </a:ext>
                  </a:extLst>
                </a:gridCol>
              </a:tblGrid>
              <a:tr h="863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RECEITAS CORRENTES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CATEGORIA ECONÔMICA</a:t>
                      </a:r>
                      <a:endParaRPr lang="pt-BR" sz="1600" b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PREVISÃO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ANUAL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20725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Receitas Tributárias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1.390.019,93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806180"/>
                  </a:ext>
                </a:extLst>
              </a:tr>
              <a:tr h="30986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Contribuições (COSIP)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725.484,76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183832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Receita Patrimonial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468.421,16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386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Transferências Correntes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51.558.632,62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65166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Outras R. Correntes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114.177,67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783928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/>
                        </a:rPr>
                        <a:t>SOMA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54.256.736,14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10591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Dedução FUNDEB</a:t>
                      </a: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6.375.531,12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42144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47.881.205,02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477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6260010-94F4-460F-B8FD-4DE7DE0C5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689322"/>
              </p:ext>
            </p:extLst>
          </p:nvPr>
        </p:nvGraphicFramePr>
        <p:xfrm>
          <a:off x="187236" y="4501182"/>
          <a:ext cx="3974752" cy="2269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410355595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741794855"/>
                    </a:ext>
                  </a:extLst>
                </a:gridCol>
              </a:tblGrid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689252"/>
                  </a:ext>
                </a:extLst>
              </a:tr>
              <a:tr h="378161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Operações de Crédito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117.105,29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799729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Alienação de Bens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80.509,89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72772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Transferência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797.779,80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731939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SOMA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995.394,98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585627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48.876.600,00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42078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EC4975A-330E-4CD1-8FE8-98C782399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491952"/>
              </p:ext>
            </p:extLst>
          </p:nvPr>
        </p:nvGraphicFramePr>
        <p:xfrm>
          <a:off x="4189415" y="1180843"/>
          <a:ext cx="1656184" cy="3271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433860565"/>
                    </a:ext>
                  </a:extLst>
                </a:gridCol>
              </a:tblGrid>
              <a:tr h="8736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2º QUAD-2025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65547"/>
                  </a:ext>
                </a:extLst>
              </a:tr>
              <a:tr h="291866"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926.679,96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34204"/>
                  </a:ext>
                </a:extLst>
              </a:tr>
              <a:tr h="313459"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483.656,50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43765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312.280,78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58061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34.372.421,75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11717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76.118,44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383330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36.171.157,43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33356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4.250.354,08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893259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31.920.803,35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6934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73F28AED-F0BB-4AFF-9C64-1EE04DC0A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15735"/>
              </p:ext>
            </p:extLst>
          </p:nvPr>
        </p:nvGraphicFramePr>
        <p:xfrm>
          <a:off x="4189415" y="4493490"/>
          <a:ext cx="1656184" cy="2288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596156983"/>
                    </a:ext>
                  </a:extLst>
                </a:gridCol>
              </a:tblGrid>
              <a:tr h="370077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687523"/>
                  </a:ext>
                </a:extLst>
              </a:tr>
              <a:tr h="43764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78.070,19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804290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53.673,26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916533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531.853,2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244536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663.596,65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434840"/>
                  </a:ext>
                </a:extLst>
              </a:tr>
              <a:tr h="370077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32.584.400,00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769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97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0E66F-7078-45A4-869D-9986E55E2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" y="116632"/>
            <a:ext cx="8589639" cy="3600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das Receitas de Capital - 2º Quadrimestre/25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52B9C064-42AA-4D31-A84C-BDDFCA932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813748"/>
              </p:ext>
            </p:extLst>
          </p:nvPr>
        </p:nvGraphicFramePr>
        <p:xfrm>
          <a:off x="277179" y="564312"/>
          <a:ext cx="8666373" cy="408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7738">
                  <a:extLst>
                    <a:ext uri="{9D8B030D-6E8A-4147-A177-3AD203B41FA5}">
                      <a16:colId xmlns:a16="http://schemas.microsoft.com/office/drawing/2014/main" val="868582225"/>
                    </a:ext>
                  </a:extLst>
                </a:gridCol>
                <a:gridCol w="2638635">
                  <a:extLst>
                    <a:ext uri="{9D8B030D-6E8A-4147-A177-3AD203B41FA5}">
                      <a16:colId xmlns:a16="http://schemas.microsoft.com/office/drawing/2014/main" val="1394862484"/>
                    </a:ext>
                  </a:extLst>
                </a:gridCol>
              </a:tblGrid>
              <a:tr h="449817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462"/>
                  </a:ext>
                </a:extLst>
              </a:tr>
              <a:tr h="497558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Repasse Reforma Ginásio Arthur Kruger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(3ª Parcela)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600.000,00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4323"/>
                  </a:ext>
                </a:extLst>
              </a:tr>
              <a:tr h="490710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Capeamento Asfáltico (última parcela)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659.103,17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225727"/>
                  </a:ext>
                </a:extLst>
              </a:tr>
              <a:tr h="563598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Construção UBS – Rede APS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(3ª parcela - Falta a última parcela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1.040.569,66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237582"/>
                  </a:ext>
                </a:extLst>
              </a:tr>
              <a:tr h="615013">
                <a:tc>
                  <a:txBody>
                    <a:bodyPr/>
                    <a:lstStyle/>
                    <a:p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Pavimentação, Drenagem e Sinalização Ruas – (última parcela)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1.487.164,48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73758"/>
                  </a:ext>
                </a:extLst>
              </a:tr>
              <a:tr h="490710">
                <a:tc>
                  <a:txBody>
                    <a:bodyPr/>
                    <a:lstStyle/>
                    <a:p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Aquisição Trator Agrícola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260.046,08</a:t>
                      </a:r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926448"/>
                  </a:ext>
                </a:extLst>
              </a:tr>
              <a:tr h="490710">
                <a:tc>
                  <a:txBody>
                    <a:bodyPr/>
                    <a:lstStyle/>
                    <a:p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Aquisição Patrulha Agrícola (complementação de recurso)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R$                    69.235,31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24673"/>
                  </a:ext>
                </a:extLst>
              </a:tr>
              <a:tr h="490710">
                <a:tc>
                  <a:txBody>
                    <a:bodyPr/>
                    <a:lstStyle/>
                    <a:p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4.116.118,70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0779"/>
                  </a:ext>
                </a:extLst>
              </a:tr>
            </a:tbl>
          </a:graphicData>
        </a:graphic>
      </p:graphicFrame>
      <p:graphicFrame>
        <p:nvGraphicFramePr>
          <p:cNvPr id="5" name="Tabela 7">
            <a:extLst>
              <a:ext uri="{FF2B5EF4-FFF2-40B4-BE49-F238E27FC236}">
                <a16:creationId xmlns:a16="http://schemas.microsoft.com/office/drawing/2014/main" id="{865BC394-FB8D-E636-0D83-D1C44C8FB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323257"/>
              </p:ext>
            </p:extLst>
          </p:nvPr>
        </p:nvGraphicFramePr>
        <p:xfrm>
          <a:off x="277179" y="4774791"/>
          <a:ext cx="8589640" cy="19665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90877">
                  <a:extLst>
                    <a:ext uri="{9D8B030D-6E8A-4147-A177-3AD203B41FA5}">
                      <a16:colId xmlns:a16="http://schemas.microsoft.com/office/drawing/2014/main" val="868582225"/>
                    </a:ext>
                  </a:extLst>
                </a:gridCol>
                <a:gridCol w="2998763">
                  <a:extLst>
                    <a:ext uri="{9D8B030D-6E8A-4147-A177-3AD203B41FA5}">
                      <a16:colId xmlns:a16="http://schemas.microsoft.com/office/drawing/2014/main" val="1394862484"/>
                    </a:ext>
                  </a:extLst>
                </a:gridCol>
              </a:tblGrid>
              <a:tr h="446674">
                <a:tc>
                  <a:txBody>
                    <a:bodyPr/>
                    <a:lstStyle/>
                    <a:p>
                      <a:pPr algn="ctr"/>
                      <a:r>
                        <a:rPr lang="pt-BR" sz="18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462"/>
                  </a:ext>
                </a:extLst>
              </a:tr>
              <a:tr h="626556">
                <a:tc>
                  <a:txBody>
                    <a:bodyPr/>
                    <a:lstStyle/>
                    <a:p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Repasse Escola EMEF Esther da Costa 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3.225.807,00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4323"/>
                  </a:ext>
                </a:extLst>
              </a:tr>
              <a:tr h="446674">
                <a:tc>
                  <a:txBody>
                    <a:bodyPr/>
                    <a:lstStyle/>
                    <a:p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225727"/>
                  </a:ext>
                </a:extLst>
              </a:tr>
              <a:tr h="446674">
                <a:tc>
                  <a:txBody>
                    <a:bodyPr/>
                    <a:lstStyle/>
                    <a:p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7.341.925,70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0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05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9E2A4-3C1F-4550-AA29-344962CA80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Avaliação Cumprimento Metas </a:t>
            </a:r>
            <a:b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Quadrimestre/25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304D5B-CA2F-4B27-81FE-CBCF9D3E6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FPM (não incluso 1% Extra)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2BCA42-95D1-4727-B7BE-2CEC678EB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292350"/>
            <a:ext cx="4040188" cy="3951288"/>
          </a:xfrm>
          <a:solidFill>
            <a:schemeClr val="accent3">
              <a:lumMod val="40000"/>
              <a:lumOff val="60000"/>
            </a:schemeClr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ORÇADO............R$    15.168.600,00</a:t>
            </a: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PROJETADO.......R$     10.112.400,00</a:t>
            </a: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ARRECADADO...R$     11.603.741,15</a:t>
            </a: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 ......R$        1.491.341,15</a:t>
            </a: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VARIAÇÃO............             14,75%</a:t>
            </a:r>
          </a:p>
          <a:p>
            <a:pPr marL="0" indent="0">
              <a:buNone/>
            </a:pP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(Projetado X Arrecadado)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92910C-A7CA-4C2D-B828-6FBEB14D7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ICMS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96FA76-315A-438F-B1D1-7132609C8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292350"/>
            <a:ext cx="4041775" cy="3951288"/>
          </a:xfr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pt-B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ORÇADO............R$    15.730.000,00</a:t>
            </a:r>
          </a:p>
          <a:p>
            <a:endParaRPr lang="pt-B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PROJETADO.......R$     10.486.666,67</a:t>
            </a:r>
          </a:p>
          <a:p>
            <a:endParaRPr lang="pt-B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ARRECADADO...R$     13.560.560,20</a:t>
            </a:r>
          </a:p>
          <a:p>
            <a:endParaRPr lang="pt-B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DIFERENÇA........R$      3.073.893,53</a:t>
            </a:r>
          </a:p>
          <a:p>
            <a:endParaRPr lang="pt-B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VARIAÇÃO................      29,31%</a:t>
            </a:r>
          </a:p>
          <a:p>
            <a:pPr marL="0" indent="0">
              <a:buNone/>
            </a:pPr>
            <a:r>
              <a:rPr lang="pt-B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(Projetado X Arrecadado)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189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90D8B05-F618-7E7C-994B-A9FEF59874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168061"/>
              </p:ext>
            </p:extLst>
          </p:nvPr>
        </p:nvGraphicFramePr>
        <p:xfrm>
          <a:off x="107504" y="620689"/>
          <a:ext cx="8928992" cy="6096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ítulo 13">
            <a:extLst>
              <a:ext uri="{FF2B5EF4-FFF2-40B4-BE49-F238E27FC236}">
                <a16:creationId xmlns:a16="http://schemas.microsoft.com/office/drawing/2014/main" id="{9FFA45E5-E8A1-4DF2-2C0E-30E4A068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389"/>
            <a:ext cx="8507288" cy="336283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Desempenho Comparativo do FPM e ICMS 2º Quadrimestre 24/25</a:t>
            </a:r>
          </a:p>
        </p:txBody>
      </p:sp>
      <p:sp>
        <p:nvSpPr>
          <p:cNvPr id="9" name="CaixaDeTexto 1">
            <a:extLst>
              <a:ext uri="{FF2B5EF4-FFF2-40B4-BE49-F238E27FC236}">
                <a16:creationId xmlns:a16="http://schemas.microsoft.com/office/drawing/2014/main" id="{E0EA5CFD-1B7B-500F-2AD2-0C523DC5D8FB}"/>
              </a:ext>
            </a:extLst>
          </p:cNvPr>
          <p:cNvSpPr txBox="1"/>
          <p:nvPr/>
        </p:nvSpPr>
        <p:spPr>
          <a:xfrm>
            <a:off x="1941672" y="1942629"/>
            <a:ext cx="1249324" cy="2834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11.407.607,57</a:t>
            </a:r>
          </a:p>
        </p:txBody>
      </p:sp>
      <p:sp>
        <p:nvSpPr>
          <p:cNvPr id="10" name="CaixaDeTexto 1">
            <a:extLst>
              <a:ext uri="{FF2B5EF4-FFF2-40B4-BE49-F238E27FC236}">
                <a16:creationId xmlns:a16="http://schemas.microsoft.com/office/drawing/2014/main" id="{8C685481-00A9-22DB-C1B8-21A3C875A233}"/>
              </a:ext>
            </a:extLst>
          </p:cNvPr>
          <p:cNvSpPr txBox="1"/>
          <p:nvPr/>
        </p:nvSpPr>
        <p:spPr>
          <a:xfrm>
            <a:off x="3244242" y="1916831"/>
            <a:ext cx="1249324" cy="2834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11.603.741,15</a:t>
            </a:r>
          </a:p>
        </p:txBody>
      </p:sp>
      <p:sp>
        <p:nvSpPr>
          <p:cNvPr id="11" name="CaixaDeTexto 1">
            <a:extLst>
              <a:ext uri="{FF2B5EF4-FFF2-40B4-BE49-F238E27FC236}">
                <a16:creationId xmlns:a16="http://schemas.microsoft.com/office/drawing/2014/main" id="{99174A1B-2E05-E5CC-C48A-11674B57401E}"/>
              </a:ext>
            </a:extLst>
          </p:cNvPr>
          <p:cNvSpPr txBox="1"/>
          <p:nvPr/>
        </p:nvSpPr>
        <p:spPr>
          <a:xfrm>
            <a:off x="5796136" y="2200249"/>
            <a:ext cx="1368152" cy="2834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10.737.658,92</a:t>
            </a:r>
          </a:p>
        </p:txBody>
      </p:sp>
      <p:sp>
        <p:nvSpPr>
          <p:cNvPr id="12" name="CaixaDeTexto 1">
            <a:extLst>
              <a:ext uri="{FF2B5EF4-FFF2-40B4-BE49-F238E27FC236}">
                <a16:creationId xmlns:a16="http://schemas.microsoft.com/office/drawing/2014/main" id="{2D0A8007-20B5-2F6E-64E3-B56F622E7B08}"/>
              </a:ext>
            </a:extLst>
          </p:cNvPr>
          <p:cNvSpPr txBox="1"/>
          <p:nvPr/>
        </p:nvSpPr>
        <p:spPr>
          <a:xfrm>
            <a:off x="6948264" y="1268760"/>
            <a:ext cx="1376536" cy="2834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13.560.560,20</a:t>
            </a:r>
          </a:p>
        </p:txBody>
      </p:sp>
    </p:spTree>
    <p:extLst>
      <p:ext uri="{BB962C8B-B14F-4D97-AF65-F5344CB8AC3E}">
        <p14:creationId xmlns:p14="http://schemas.microsoft.com/office/powerpoint/2010/main" val="224278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575782"/>
              </p:ext>
            </p:extLst>
          </p:nvPr>
        </p:nvGraphicFramePr>
        <p:xfrm>
          <a:off x="142844" y="285728"/>
          <a:ext cx="8858312" cy="827229"/>
        </p:xfrm>
        <a:graphic>
          <a:graphicData uri="http://schemas.openxmlformats.org/drawingml/2006/table">
            <a:tbl>
              <a:tblPr/>
              <a:tblGrid>
                <a:gridCol w="885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22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RECEITAS CORRENTES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RECEITAS TRIBUTÁRIAS – PRÓPRIAS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842320"/>
              </p:ext>
            </p:extLst>
          </p:nvPr>
        </p:nvGraphicFramePr>
        <p:xfrm>
          <a:off x="142844" y="1214422"/>
          <a:ext cx="1980884" cy="5604243"/>
        </p:xfrm>
        <a:graphic>
          <a:graphicData uri="http://schemas.openxmlformats.org/drawingml/2006/table">
            <a:tbl>
              <a:tblPr/>
              <a:tblGrid>
                <a:gridCol w="1980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7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DESCRIÇÃO</a:t>
                      </a:r>
                    </a:p>
                    <a:p>
                      <a:pPr algn="ct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IPTU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ISSQN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ITBI 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IRRF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55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TAXAS DIVERSAS</a:t>
                      </a:r>
                    </a:p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Multas e Juros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08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DÍVIDA  ATIVA</a:t>
                      </a:r>
                    </a:p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Multas </a:t>
                      </a:r>
                      <a:r>
                        <a:rPr lang="pt-BR" sz="2000" b="0" i="0" u="none" strike="noStrike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J.Correção</a:t>
                      </a:r>
                      <a:endParaRPr lang="pt-BR" sz="20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108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CONTRIBUIÇÕES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04478"/>
                  </a:ext>
                </a:extLst>
              </a:tr>
              <a:tr h="58327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TOTAL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943400"/>
              </p:ext>
            </p:extLst>
          </p:nvPr>
        </p:nvGraphicFramePr>
        <p:xfrm>
          <a:off x="2219676" y="1214422"/>
          <a:ext cx="1714512" cy="5611572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05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Previsão 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Anual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161.019,78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523.314,28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109.786,21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300.814,21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169.251,44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69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117.051,09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069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8.782,92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049236"/>
                  </a:ext>
                </a:extLst>
              </a:tr>
              <a:tr h="591883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1.390.019,93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688564"/>
              </p:ext>
            </p:extLst>
          </p:nvPr>
        </p:nvGraphicFramePr>
        <p:xfrm>
          <a:off x="4030136" y="1214423"/>
          <a:ext cx="1714512" cy="5611571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056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Projeção</a:t>
                      </a:r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 2º Quadrimestre</a:t>
                      </a:r>
                    </a:p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2025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107.346,52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348.876,19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73.190,80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200.542,80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4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112.834,30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69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78.034,06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069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5.855,28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19868"/>
                  </a:ext>
                </a:extLst>
              </a:tr>
              <a:tr h="591883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926.679,95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35073"/>
              </p:ext>
            </p:extLst>
          </p:nvPr>
        </p:nvGraphicFramePr>
        <p:xfrm>
          <a:off x="5840596" y="1214422"/>
          <a:ext cx="1731800" cy="5611570"/>
        </p:xfrm>
        <a:graphic>
          <a:graphicData uri="http://schemas.openxmlformats.org/drawingml/2006/table">
            <a:tbl>
              <a:tblPr/>
              <a:tblGrid>
                <a:gridCol w="17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107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Arrecadado</a:t>
                      </a:r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Até 2º </a:t>
                      </a:r>
                    </a:p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Quadrimestre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24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93.054,93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06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872.284,13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06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145.059,32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573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679.756,37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02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154.985,54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44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49.973,50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744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0,00</a:t>
                      </a: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251050"/>
                  </a:ext>
                </a:extLst>
              </a:tr>
              <a:tr h="585974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1.995.113,79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839778"/>
              </p:ext>
            </p:extLst>
          </p:nvPr>
        </p:nvGraphicFramePr>
        <p:xfrm>
          <a:off x="7668344" y="1214423"/>
          <a:ext cx="1332812" cy="5611570"/>
        </p:xfrm>
        <a:graphic>
          <a:graphicData uri="http://schemas.openxmlformats.org/drawingml/2006/table">
            <a:tbl>
              <a:tblPr/>
              <a:tblGrid>
                <a:gridCol w="1332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900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Variação</a:t>
                      </a:r>
                      <a:endParaRPr lang="pt-BR" sz="2000" b="1" i="0" u="none" strike="noStrike" baseline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2000" b="1" i="0" u="none" strike="noStrike" baseline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Arrecado x Previsto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6243" marR="6243" marT="62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4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57,79%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4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166,68%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87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132,13%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87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225,97%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0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91,57%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89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42,69%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89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87427"/>
                  </a:ext>
                </a:extLst>
              </a:tr>
              <a:tr h="5971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143,53%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01326236-6F56-3FC2-CC6C-25BBF5704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307403"/>
              </p:ext>
            </p:extLst>
          </p:nvPr>
        </p:nvGraphicFramePr>
        <p:xfrm>
          <a:off x="142844" y="1214422"/>
          <a:ext cx="8858310" cy="26244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18874">
                  <a:extLst>
                    <a:ext uri="{9D8B030D-6E8A-4147-A177-3AD203B41FA5}">
                      <a16:colId xmlns:a16="http://schemas.microsoft.com/office/drawing/2014/main" val="1208123010"/>
                    </a:ext>
                  </a:extLst>
                </a:gridCol>
                <a:gridCol w="2237444">
                  <a:extLst>
                    <a:ext uri="{9D8B030D-6E8A-4147-A177-3AD203B41FA5}">
                      <a16:colId xmlns:a16="http://schemas.microsoft.com/office/drawing/2014/main" val="28502526"/>
                    </a:ext>
                  </a:extLst>
                </a:gridCol>
                <a:gridCol w="2187412">
                  <a:extLst>
                    <a:ext uri="{9D8B030D-6E8A-4147-A177-3AD203B41FA5}">
                      <a16:colId xmlns:a16="http://schemas.microsoft.com/office/drawing/2014/main" val="1250476711"/>
                    </a:ext>
                  </a:extLst>
                </a:gridCol>
                <a:gridCol w="2214580">
                  <a:extLst>
                    <a:ext uri="{9D8B030D-6E8A-4147-A177-3AD203B41FA5}">
                      <a16:colId xmlns:a16="http://schemas.microsoft.com/office/drawing/2014/main" val="1685026225"/>
                    </a:ext>
                  </a:extLst>
                </a:gridCol>
              </a:tblGrid>
              <a:tr h="54389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Set/25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Set/24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587885"/>
                  </a:ext>
                </a:extLst>
              </a:tr>
              <a:tr h="543894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IPTU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219.281,98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185.755,15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18,05%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34193"/>
                  </a:ext>
                </a:extLst>
              </a:tr>
              <a:tr h="768339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Taxa Limpeza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62.088,14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47.436,72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30,89%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419124"/>
                  </a:ext>
                </a:extLst>
              </a:tr>
              <a:tr h="768339">
                <a:tc>
                  <a:txBody>
                    <a:bodyPr/>
                    <a:lstStyle/>
                    <a:p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281.370,12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233.191,87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20,66%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1035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3998" cy="796908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2800" b="1" dirty="0"/>
              <a:t> </a:t>
            </a:r>
            <a:br>
              <a:rPr lang="pt-BR" sz="2800" b="1" dirty="0"/>
            </a:b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das Metas Fiscais – 2º Quadrimestre</a:t>
            </a:r>
            <a:b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Orçado X Arrecadado – LDO - 2025</a:t>
            </a:r>
            <a:b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425448"/>
              </p:ext>
            </p:extLst>
          </p:nvPr>
        </p:nvGraphicFramePr>
        <p:xfrm>
          <a:off x="285720" y="1142984"/>
          <a:ext cx="864399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808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Previsão</a:t>
                      </a:r>
                      <a:r>
                        <a:rPr lang="pt-BR" sz="24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de Receita Orçamentária</a:t>
                      </a:r>
                    </a:p>
                    <a:p>
                      <a:endParaRPr lang="pt-BR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48.876.600,00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507205"/>
              </p:ext>
            </p:extLst>
          </p:nvPr>
        </p:nvGraphicFramePr>
        <p:xfrm>
          <a:off x="303624" y="2116045"/>
          <a:ext cx="864399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7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Média Mensal de receita  Estimada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4.073.050,00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845422"/>
              </p:ext>
            </p:extLst>
          </p:nvPr>
        </p:nvGraphicFramePr>
        <p:xfrm>
          <a:off x="303624" y="3004119"/>
          <a:ext cx="864399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Média Estimada Até Agosto/25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32.584.400,00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86779"/>
              </p:ext>
            </p:extLst>
          </p:nvPr>
        </p:nvGraphicFramePr>
        <p:xfrm>
          <a:off x="303624" y="3917275"/>
          <a:ext cx="864399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Média Mensal de receita Arrecadada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6.531.227,75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269874"/>
              </p:ext>
            </p:extLst>
          </p:nvPr>
        </p:nvGraphicFramePr>
        <p:xfrm>
          <a:off x="303624" y="4830431"/>
          <a:ext cx="864399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839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arrecadado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até Agosto/25</a:t>
                      </a:r>
                    </a:p>
                    <a:p>
                      <a:endParaRPr lang="pt-BR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52.242.440,02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18EB7660-88A9-440B-94B7-2BDC3BA23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324136"/>
              </p:ext>
            </p:extLst>
          </p:nvPr>
        </p:nvGraphicFramePr>
        <p:xfrm>
          <a:off x="303624" y="5743587"/>
          <a:ext cx="8643998" cy="91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6248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Excesso na Arrecadação 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até Agosto/25</a:t>
                      </a:r>
                      <a:endParaRPr lang="pt-BR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3.365.840,02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(6,89%)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615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F1A81-3EDC-4FF5-AC6C-CAB9BEA43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85208"/>
            <a:ext cx="8712968" cy="665616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</a:t>
            </a:r>
            <a:b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</a:t>
            </a:r>
            <a:b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DESPESA</a:t>
            </a:r>
            <a:b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Quadrimestre/25</a:t>
            </a:r>
          </a:p>
        </p:txBody>
      </p:sp>
    </p:spTree>
    <p:extLst>
      <p:ext uri="{BB962C8B-B14F-4D97-AF65-F5344CB8AC3E}">
        <p14:creationId xmlns:p14="http://schemas.microsoft.com/office/powerpoint/2010/main" val="1776756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B162A72-26E2-42A4-9E0B-A9677BE4A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231486"/>
              </p:ext>
            </p:extLst>
          </p:nvPr>
        </p:nvGraphicFramePr>
        <p:xfrm>
          <a:off x="5879951" y="1187759"/>
          <a:ext cx="3116965" cy="2666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062">
                  <a:extLst>
                    <a:ext uri="{9D8B030D-6E8A-4147-A177-3AD203B41FA5}">
                      <a16:colId xmlns:a16="http://schemas.microsoft.com/office/drawing/2014/main" val="2332540224"/>
                    </a:ext>
                  </a:extLst>
                </a:gridCol>
                <a:gridCol w="1540903">
                  <a:extLst>
                    <a:ext uri="{9D8B030D-6E8A-4147-A177-3AD203B41FA5}">
                      <a16:colId xmlns:a16="http://schemas.microsoft.com/office/drawing/2014/main" val="367423065"/>
                    </a:ext>
                  </a:extLst>
                </a:gridCol>
              </a:tblGrid>
              <a:tr h="8744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DESPESA EXECUTADA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2º QUAD-25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VARIAÇÃO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EXECUTADA X PREVISTA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326388"/>
                  </a:ext>
                </a:extLst>
              </a:tr>
              <a:tr h="2921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16.684.910,88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68,32%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12325"/>
                  </a:ext>
                </a:extLst>
              </a:tr>
              <a:tr h="303882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26.168,29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2.328,96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54558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17.813.384,78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120,02%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42979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0593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46815"/>
                  </a:ext>
                </a:extLst>
              </a:tr>
              <a:tr h="29896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34.524.463,95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87,93%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621839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7F0696A-AE90-40C3-8B60-29E6B921E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34125"/>
              </p:ext>
            </p:extLst>
          </p:nvPr>
        </p:nvGraphicFramePr>
        <p:xfrm>
          <a:off x="214282" y="285728"/>
          <a:ext cx="8786874" cy="827229"/>
        </p:xfrm>
        <a:graphic>
          <a:graphicData uri="http://schemas.openxmlformats.org/drawingml/2006/table">
            <a:tbl>
              <a:tblPr/>
              <a:tblGrid>
                <a:gridCol w="878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22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DESPESAS ORÇAMENTÁRIAS</a:t>
                      </a:r>
                    </a:p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2º QUADRIMESTRE/25 - CONSOLIDADO</a:t>
                      </a:r>
                    </a:p>
                    <a:p>
                      <a:pPr algn="ctr" rtl="0" fontAlgn="b"/>
                      <a:endParaRPr lang="pt-BR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95" marR="8895" marT="8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A52430-5EDD-42AF-B183-34402A6B5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024809"/>
              </p:ext>
            </p:extLst>
          </p:nvPr>
        </p:nvGraphicFramePr>
        <p:xfrm>
          <a:off x="5880584" y="3861048"/>
          <a:ext cx="3133011" cy="1958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3605084310"/>
                    </a:ext>
                  </a:extLst>
                </a:gridCol>
                <a:gridCol w="1548835">
                  <a:extLst>
                    <a:ext uri="{9D8B030D-6E8A-4147-A177-3AD203B41FA5}">
                      <a16:colId xmlns:a16="http://schemas.microsoft.com/office/drawing/2014/main" val="48245286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2768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7.318.624,35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93,05%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54255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183.285,36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58,67%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322086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800866"/>
                  </a:ext>
                </a:extLst>
              </a:tr>
              <a:tr h="38882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7.501.909,71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91,74%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83592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89FC196-0649-4BF5-9476-3109AE570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861052"/>
              </p:ext>
            </p:extLst>
          </p:nvPr>
        </p:nvGraphicFramePr>
        <p:xfrm>
          <a:off x="187236" y="1186891"/>
          <a:ext cx="3974752" cy="2649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63419183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52609565"/>
                    </a:ext>
                  </a:extLst>
                </a:gridCol>
              </a:tblGrid>
              <a:tr h="863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DESPESAS CORRENTES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CATEGORIA ECONÔMICA</a:t>
                      </a:r>
                      <a:endParaRPr lang="pt-BR" sz="1600" b="1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PREVISÃO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ANUAL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20725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Pessoal e Encargos Sociais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24.419.414,53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806180"/>
                  </a:ext>
                </a:extLst>
              </a:tr>
              <a:tr h="30986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Juros e Encargos da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1.123,60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183832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Outras Despesas Correntes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14.842.049,96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73386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SOMA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105919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42144"/>
                  </a:ext>
                </a:extLst>
              </a:tr>
              <a:tr h="29526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39.262.588,09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547727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6260010-94F4-460F-B8FD-4DE7DE0C5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60746"/>
              </p:ext>
            </p:extLst>
          </p:nvPr>
        </p:nvGraphicFramePr>
        <p:xfrm>
          <a:off x="187236" y="3886981"/>
          <a:ext cx="3974752" cy="1930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410355595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741794855"/>
                    </a:ext>
                  </a:extLst>
                </a:gridCol>
              </a:tblGrid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DESPESA DE CAPITAL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689252"/>
                  </a:ext>
                </a:extLst>
              </a:tr>
              <a:tr h="38605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Investimentos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7.865.200,00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799729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Amortização de Dívida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312.375,77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72772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585627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8.177.575,77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42078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8EC4975A-330E-4CD1-8FE8-98C782399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949250"/>
              </p:ext>
            </p:extLst>
          </p:nvPr>
        </p:nvGraphicFramePr>
        <p:xfrm>
          <a:off x="4189415" y="1180843"/>
          <a:ext cx="1656184" cy="26737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433860565"/>
                    </a:ext>
                  </a:extLst>
                </a:gridCol>
              </a:tblGrid>
              <a:tr h="87361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2º QUAD-2025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365547"/>
                  </a:ext>
                </a:extLst>
              </a:tr>
              <a:tr h="29186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16.279.609,68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34204"/>
                  </a:ext>
                </a:extLst>
              </a:tr>
              <a:tr h="313459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749,06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43765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9.894.699,97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158061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33356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893259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26.175.058,71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6934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DAF02B2-4B56-BC5C-E85A-D1482B9FE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506231"/>
              </p:ext>
            </p:extLst>
          </p:nvPr>
        </p:nvGraphicFramePr>
        <p:xfrm>
          <a:off x="4189415" y="3881323"/>
          <a:ext cx="1656184" cy="1956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421319892"/>
                    </a:ext>
                  </a:extLst>
                </a:gridCol>
              </a:tblGrid>
              <a:tr h="420420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776399"/>
                  </a:ext>
                </a:extLst>
              </a:tr>
              <a:tr h="367601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5.243.466,67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223972"/>
                  </a:ext>
                </a:extLst>
              </a:tr>
              <a:tr h="38934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208.250,53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789122"/>
                  </a:ext>
                </a:extLst>
              </a:tr>
              <a:tr h="389346"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05118"/>
                  </a:ext>
                </a:extLst>
              </a:tr>
              <a:tr h="389346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5.451.717,20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55959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71D9B43-3BB9-E796-2E2A-509EED183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250181"/>
              </p:ext>
            </p:extLst>
          </p:nvPr>
        </p:nvGraphicFramePr>
        <p:xfrm>
          <a:off x="187236" y="5867696"/>
          <a:ext cx="3974752" cy="772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576">
                  <a:extLst>
                    <a:ext uri="{9D8B030D-6E8A-4147-A177-3AD203B41FA5}">
                      <a16:colId xmlns:a16="http://schemas.microsoft.com/office/drawing/2014/main" val="24823977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382891497"/>
                    </a:ext>
                  </a:extLst>
                </a:gridCol>
              </a:tblGrid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RESERVA CONTINGÊNCIA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1.436.436,14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178694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48.876.600,00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960632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2F1642C-9278-55BF-0710-E47AA8382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07437"/>
              </p:ext>
            </p:extLst>
          </p:nvPr>
        </p:nvGraphicFramePr>
        <p:xfrm>
          <a:off x="4189415" y="5867696"/>
          <a:ext cx="1649592" cy="762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9592">
                  <a:extLst>
                    <a:ext uri="{9D8B030D-6E8A-4147-A177-3AD203B41FA5}">
                      <a16:colId xmlns:a16="http://schemas.microsoft.com/office/drawing/2014/main" val="198675976"/>
                    </a:ext>
                  </a:extLst>
                </a:gridCol>
              </a:tblGrid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957.624,09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387039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32.584.400,00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479678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9C92EB11-420B-10A6-CA36-0577E57FC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173424"/>
              </p:ext>
            </p:extLst>
          </p:nvPr>
        </p:nvGraphicFramePr>
        <p:xfrm>
          <a:off x="5879951" y="5859702"/>
          <a:ext cx="3153511" cy="762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4542">
                  <a:extLst>
                    <a:ext uri="{9D8B030D-6E8A-4147-A177-3AD203B41FA5}">
                      <a16:colId xmlns:a16="http://schemas.microsoft.com/office/drawing/2014/main" val="1941125865"/>
                    </a:ext>
                  </a:extLst>
                </a:gridCol>
                <a:gridCol w="1558969">
                  <a:extLst>
                    <a:ext uri="{9D8B030D-6E8A-4147-A177-3AD203B41FA5}">
                      <a16:colId xmlns:a16="http://schemas.microsoft.com/office/drawing/2014/main" val="4145055422"/>
                    </a:ext>
                  </a:extLst>
                </a:gridCol>
              </a:tblGrid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643505"/>
                  </a:ext>
                </a:extLst>
              </a:tr>
              <a:tr h="381338"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42.026.373,66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85,98%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203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73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542100"/>
              </p:ext>
            </p:extLst>
          </p:nvPr>
        </p:nvGraphicFramePr>
        <p:xfrm>
          <a:off x="251520" y="1043245"/>
          <a:ext cx="1368152" cy="5759063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92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ÓRGÃO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GABINETE DO PREFEITO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ASSESSORIA TÉCNICA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492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ADMINISTRAÇÃO E REC. HUMANOS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FINANÇAS E ORÇAMENTO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845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OBRAS E SERVIÇOS URBANOS 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EDUCAÇÃO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ASSISTÊNCIA SOCIAL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RESERVA DE CONTINGÊNCIA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6BEC7D-A043-4745-B35C-9B16FEA75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41603"/>
              </p:ext>
            </p:extLst>
          </p:nvPr>
        </p:nvGraphicFramePr>
        <p:xfrm>
          <a:off x="1658842" y="1043244"/>
          <a:ext cx="1302254" cy="5758690"/>
        </p:xfrm>
        <a:graphic>
          <a:graphicData uri="http://schemas.openxmlformats.org/drawingml/2006/table">
            <a:tbl>
              <a:tblPr/>
              <a:tblGrid>
                <a:gridCol w="1302254">
                  <a:extLst>
                    <a:ext uri="{9D8B030D-6E8A-4147-A177-3AD203B41FA5}">
                      <a16:colId xmlns:a16="http://schemas.microsoft.com/office/drawing/2014/main" val="268119021"/>
                    </a:ext>
                  </a:extLst>
                </a:gridCol>
              </a:tblGrid>
              <a:tr h="5749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ORÇADO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818172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914.550,00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493170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423.800,00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00126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3.029.401,83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789648"/>
                  </a:ext>
                </a:extLst>
              </a:tr>
              <a:tr h="645898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1.370.499,37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92372"/>
                  </a:ext>
                </a:extLst>
              </a:tr>
              <a:tr h="71028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6.533.534,86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74373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13.135.566,91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03779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2.355.900,00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586277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1.436.436,14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933715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DA2B505-C8BF-4A40-9272-7BBEDF080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062029"/>
              </p:ext>
            </p:extLst>
          </p:nvPr>
        </p:nvGraphicFramePr>
        <p:xfrm>
          <a:off x="4371666" y="1038691"/>
          <a:ext cx="1196706" cy="5758544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4176654788"/>
                    </a:ext>
                  </a:extLst>
                </a:gridCol>
              </a:tblGrid>
              <a:tr h="5863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2º QUAD.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362206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609.700,00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780669"/>
                  </a:ext>
                </a:extLst>
              </a:tr>
              <a:tr h="661104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282.533,33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42693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2.019.601,22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364803"/>
                  </a:ext>
                </a:extLst>
              </a:tr>
              <a:tr h="67849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913.666,24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422984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4.355.689,90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166835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8.757.044,60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505577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1.570.600,00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597549"/>
                  </a:ext>
                </a:extLst>
              </a:tr>
              <a:tr h="63876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93277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0E8FFBD-B997-4406-92F1-32DC327DB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597593"/>
              </p:ext>
            </p:extLst>
          </p:nvPr>
        </p:nvGraphicFramePr>
        <p:xfrm>
          <a:off x="6918674" y="1048759"/>
          <a:ext cx="1136438" cy="5756669"/>
        </p:xfrm>
        <a:graphic>
          <a:graphicData uri="http://schemas.openxmlformats.org/drawingml/2006/table">
            <a:tbl>
              <a:tblPr/>
              <a:tblGrid>
                <a:gridCol w="1136438">
                  <a:extLst>
                    <a:ext uri="{9D8B030D-6E8A-4147-A177-3AD203B41FA5}">
                      <a16:colId xmlns:a16="http://schemas.microsoft.com/office/drawing/2014/main" val="2667920780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EXECUTADO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9986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568.733,05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18333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305.749,82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53435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1.501.109,63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0624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1.156.361,63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0636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7.890.529,09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85785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14.286.575,73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80783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1.380.900,82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9397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-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5393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F62BF7-9609-43B8-86A3-9E9E5234E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528403"/>
              </p:ext>
            </p:extLst>
          </p:nvPr>
        </p:nvGraphicFramePr>
        <p:xfrm>
          <a:off x="8109270" y="1045266"/>
          <a:ext cx="960064" cy="5756669"/>
        </p:xfrm>
        <a:graphic>
          <a:graphicData uri="http://schemas.openxmlformats.org/drawingml/2006/table">
            <a:tbl>
              <a:tblPr/>
              <a:tblGrid>
                <a:gridCol w="960064">
                  <a:extLst>
                    <a:ext uri="{9D8B030D-6E8A-4147-A177-3AD203B41FA5}">
                      <a16:colId xmlns:a16="http://schemas.microsoft.com/office/drawing/2014/main" val="3773965070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VARIAÇÃO%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98980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62,19%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8361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72,14%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05613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49,55%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00146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84,36%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72381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+mn-lt"/>
                          <a:cs typeface="Arial" panose="020B0604020202020204" pitchFamily="34" charset="0"/>
                        </a:rPr>
                        <a:t>120,77%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8187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+mn-lt"/>
                          <a:cs typeface="Arial" panose="020B0604020202020204" pitchFamily="34" charset="0"/>
                        </a:rPr>
                        <a:t>108,76%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3241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58,61%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01310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ctr" fontAlgn="b"/>
                      <a:endParaRPr lang="pt-BR" sz="15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820614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C6A91467-36C4-482A-B353-3C0BC0E69D07}"/>
              </a:ext>
            </a:extLst>
          </p:cNvPr>
          <p:cNvSpPr/>
          <p:nvPr/>
        </p:nvSpPr>
        <p:spPr>
          <a:xfrm>
            <a:off x="228600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pt-BR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 DESPESA CONSOLIDADA</a:t>
            </a:r>
          </a:p>
          <a:p>
            <a:pPr algn="ctr" fontAlgn="b"/>
            <a:r>
              <a:rPr lang="pt-BR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2º QUADRIMESTRE/25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FE52F10-BACC-4731-927F-FDDF2BF05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58825"/>
              </p:ext>
            </p:extLst>
          </p:nvPr>
        </p:nvGraphicFramePr>
        <p:xfrm>
          <a:off x="2992582" y="1048901"/>
          <a:ext cx="1324926" cy="5746459"/>
        </p:xfrm>
        <a:graphic>
          <a:graphicData uri="http://schemas.openxmlformats.org/drawingml/2006/table">
            <a:tbl>
              <a:tblPr/>
              <a:tblGrid>
                <a:gridCol w="1324926">
                  <a:extLst>
                    <a:ext uri="{9D8B030D-6E8A-4147-A177-3AD203B41FA5}">
                      <a16:colId xmlns:a16="http://schemas.microsoft.com/office/drawing/2014/main" val="1193099884"/>
                    </a:ext>
                  </a:extLst>
                </a:gridCol>
              </a:tblGrid>
              <a:tr h="5513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ORÇADO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ATUALIZADO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37474"/>
                  </a:ext>
                </a:extLst>
              </a:tr>
              <a:tr h="61179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970.894,98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27049"/>
                  </a:ext>
                </a:extLst>
              </a:tr>
              <a:tr h="61179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419.720,67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73473"/>
                  </a:ext>
                </a:extLst>
              </a:tr>
              <a:tr h="61179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2.907.656,45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02215"/>
                  </a:ext>
                </a:extLst>
              </a:tr>
              <a:tr h="656917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1.551.150,88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894061"/>
                  </a:ext>
                </a:extLst>
              </a:tr>
              <a:tr h="74199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12.514.111,99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5296"/>
                  </a:ext>
                </a:extLst>
              </a:tr>
              <a:tr h="66293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26.051.537,77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96051"/>
                  </a:ext>
                </a:extLst>
              </a:tr>
              <a:tr h="686030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3.471.354,93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06859"/>
                  </a:ext>
                </a:extLst>
              </a:tr>
              <a:tr h="61179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55.000,00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795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5098FD01-C52D-4E00-88D8-2D49F88E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320683"/>
              </p:ext>
            </p:extLst>
          </p:nvPr>
        </p:nvGraphicFramePr>
        <p:xfrm>
          <a:off x="5616660" y="1038691"/>
          <a:ext cx="1253726" cy="5756669"/>
        </p:xfrm>
        <a:graphic>
          <a:graphicData uri="http://schemas.openxmlformats.org/drawingml/2006/table">
            <a:tbl>
              <a:tblPr/>
              <a:tblGrid>
                <a:gridCol w="1253726">
                  <a:extLst>
                    <a:ext uri="{9D8B030D-6E8A-4147-A177-3AD203B41FA5}">
                      <a16:colId xmlns:a16="http://schemas.microsoft.com/office/drawing/2014/main" val="1758669433"/>
                    </a:ext>
                  </a:extLst>
                </a:gridCol>
              </a:tblGrid>
              <a:tr h="5828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EMPENHADO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729953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668.507,48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361727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307.773,81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16813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1.810.785,72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2444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1.299.840,03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11809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10.719.990,17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72398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23.939.030,99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60804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2.575.896,94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843177"/>
                  </a:ext>
                </a:extLst>
              </a:tr>
              <a:tr h="6467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9449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08161"/>
              </p:ext>
            </p:extLst>
          </p:nvPr>
        </p:nvGraphicFramePr>
        <p:xfrm>
          <a:off x="251520" y="1043245"/>
          <a:ext cx="1368152" cy="5769713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80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ÓRGÃO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MEIO </a:t>
                      </a:r>
                    </a:p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AMBIENTE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AGRICULTURA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735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SEMDE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CULTURA E TURISMO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ESPORTE </a:t>
                      </a:r>
                    </a:p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 LAZER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CONTROLE INTERNO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FUNDO MUN. DE SAÚDE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CÂMARA MUNICIPAL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5647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TOTAL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146032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06BEC7D-A043-4745-B35C-9B16FEA75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1765"/>
              </p:ext>
            </p:extLst>
          </p:nvPr>
        </p:nvGraphicFramePr>
        <p:xfrm>
          <a:off x="1719110" y="1043245"/>
          <a:ext cx="1196706" cy="5777587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268119021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ORÇADO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818172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2.165.359,21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49317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4.702.922,97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0012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506.500,00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78964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410.575,68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92372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331.500,00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74373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200.550,00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0377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9.084.020,61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586277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2.275.482,42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93371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48.876.600,00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974881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DA2B505-C8BF-4A40-9272-7BBEDF080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329209"/>
              </p:ext>
            </p:extLst>
          </p:nvPr>
        </p:nvGraphicFramePr>
        <p:xfrm>
          <a:off x="4357767" y="1053713"/>
          <a:ext cx="1196706" cy="5766486"/>
        </p:xfrm>
        <a:graphic>
          <a:graphicData uri="http://schemas.openxmlformats.org/drawingml/2006/table">
            <a:tbl>
              <a:tblPr/>
              <a:tblGrid>
                <a:gridCol w="1196706">
                  <a:extLst>
                    <a:ext uri="{9D8B030D-6E8A-4147-A177-3AD203B41FA5}">
                      <a16:colId xmlns:a16="http://schemas.microsoft.com/office/drawing/2014/main" val="4176654788"/>
                    </a:ext>
                  </a:extLst>
                </a:gridCol>
              </a:tblGrid>
              <a:tr h="52548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PROJETADO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2º QUAD.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362206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1.443.572,80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780669"/>
                  </a:ext>
                </a:extLst>
              </a:tr>
              <a:tr h="590762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3.135.281,98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42693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337.666,66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364803"/>
                  </a:ext>
                </a:extLst>
              </a:tr>
              <a:tr h="643304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273.717,12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422984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221.000,00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166835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133.700,00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505577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6.056.013,74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597549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1.516.988,28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93277"/>
                  </a:ext>
                </a:extLst>
              </a:tr>
              <a:tr h="572419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32.584.400,00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4918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0E8FFBD-B997-4406-92F1-32DC327DB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586384"/>
              </p:ext>
            </p:extLst>
          </p:nvPr>
        </p:nvGraphicFramePr>
        <p:xfrm>
          <a:off x="6918674" y="1048759"/>
          <a:ext cx="1136438" cy="5777587"/>
        </p:xfrm>
        <a:graphic>
          <a:graphicData uri="http://schemas.openxmlformats.org/drawingml/2006/table">
            <a:tbl>
              <a:tblPr/>
              <a:tblGrid>
                <a:gridCol w="1136438">
                  <a:extLst>
                    <a:ext uri="{9D8B030D-6E8A-4147-A177-3AD203B41FA5}">
                      <a16:colId xmlns:a16="http://schemas.microsoft.com/office/drawing/2014/main" val="2667920780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EXECUTADO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9986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423.452,40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18333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4.207.559,43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5343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819.672,07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00624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386.194,41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0636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377.961,86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85785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138.689,85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80783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7.373.423,40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9397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1.239.441,47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5393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42.026.373,66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30515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F62BF7-9609-43B8-86A3-9E9E5234E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575416"/>
              </p:ext>
            </p:extLst>
          </p:nvPr>
        </p:nvGraphicFramePr>
        <p:xfrm>
          <a:off x="8109270" y="1045267"/>
          <a:ext cx="960064" cy="5777587"/>
        </p:xfrm>
        <a:graphic>
          <a:graphicData uri="http://schemas.openxmlformats.org/drawingml/2006/table">
            <a:tbl>
              <a:tblPr/>
              <a:tblGrid>
                <a:gridCol w="960064">
                  <a:extLst>
                    <a:ext uri="{9D8B030D-6E8A-4147-A177-3AD203B41FA5}">
                      <a16:colId xmlns:a16="http://schemas.microsoft.com/office/drawing/2014/main" val="3773965070"/>
                    </a:ext>
                  </a:extLst>
                </a:gridCol>
              </a:tblGrid>
              <a:tr h="5258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VARIAÇÃO%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98980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19,56%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8361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89,47%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05613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+mn-lt"/>
                          <a:cs typeface="Arial" panose="020B0604020202020204" pitchFamily="34" charset="0"/>
                        </a:rPr>
                        <a:t>161,83%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100146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94,06%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723818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+mn-lt"/>
                          <a:cs typeface="Arial" panose="020B0604020202020204" pitchFamily="34" charset="0"/>
                        </a:rPr>
                        <a:t>114,06%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8187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69,15%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32419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80,84%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01310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54,47%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820614"/>
                  </a:ext>
                </a:extLst>
              </a:tr>
              <a:tr h="5835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anose="020B0604020202020204" pitchFamily="34" charset="0"/>
                        </a:rPr>
                        <a:t>86,00%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680827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C6A91467-36C4-482A-B353-3C0BC0E69D07}"/>
              </a:ext>
            </a:extLst>
          </p:cNvPr>
          <p:cNvSpPr/>
          <p:nvPr/>
        </p:nvSpPr>
        <p:spPr>
          <a:xfrm>
            <a:off x="2286000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pt-B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 DESPESA CONSOLIDADA</a:t>
            </a:r>
          </a:p>
          <a:p>
            <a:pPr algn="ctr" fontAlgn="b"/>
            <a:r>
              <a:rPr lang="pt-B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2º QUADRIMESTRE/25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FE52F10-BACC-4731-927F-FDDF2BF05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64218"/>
              </p:ext>
            </p:extLst>
          </p:nvPr>
        </p:nvGraphicFramePr>
        <p:xfrm>
          <a:off x="2983134" y="1048900"/>
          <a:ext cx="1334374" cy="5771299"/>
        </p:xfrm>
        <a:graphic>
          <a:graphicData uri="http://schemas.openxmlformats.org/drawingml/2006/table">
            <a:tbl>
              <a:tblPr/>
              <a:tblGrid>
                <a:gridCol w="1334374">
                  <a:extLst>
                    <a:ext uri="{9D8B030D-6E8A-4147-A177-3AD203B41FA5}">
                      <a16:colId xmlns:a16="http://schemas.microsoft.com/office/drawing/2014/main" val="1193099884"/>
                    </a:ext>
                  </a:extLst>
                </a:gridCol>
              </a:tblGrid>
              <a:tr h="5253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ORÇADO</a:t>
                      </a:r>
                    </a:p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ATUALIZADO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37474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679.833,13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27049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6.380.576,68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73473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966.394,89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02215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2.386.471,17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894061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448.162,10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5296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190.598,88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96051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11.286.884,03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06859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2.275.482,42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7952"/>
                  </a:ext>
                </a:extLst>
              </a:tr>
              <a:tr h="58288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72.555.830,97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68976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5098FD01-C52D-4E00-88D8-2D49F88E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625717"/>
              </p:ext>
            </p:extLst>
          </p:nvPr>
        </p:nvGraphicFramePr>
        <p:xfrm>
          <a:off x="5642910" y="1043245"/>
          <a:ext cx="1208446" cy="5768616"/>
        </p:xfrm>
        <a:graphic>
          <a:graphicData uri="http://schemas.openxmlformats.org/drawingml/2006/table">
            <a:tbl>
              <a:tblPr/>
              <a:tblGrid>
                <a:gridCol w="1208446">
                  <a:extLst>
                    <a:ext uri="{9D8B030D-6E8A-4147-A177-3AD203B41FA5}">
                      <a16:colId xmlns:a16="http://schemas.microsoft.com/office/drawing/2014/main" val="1758669433"/>
                    </a:ext>
                  </a:extLst>
                </a:gridCol>
              </a:tblGrid>
              <a:tr h="52508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EMPENHADO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729953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594.139,50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361727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4.823.085,33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816813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866.591,47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2444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2.310.911,02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11809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434.326,48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72398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143.209,64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60804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algn="r" fontAlgn="b"/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10.794.039,31</a:t>
                      </a:r>
                    </a:p>
                  </a:txBody>
                  <a:tcPr marL="5358" marR="5358" marT="53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843177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1.395.345,90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94498"/>
                  </a:ext>
                </a:extLst>
              </a:tr>
              <a:tr h="58261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62.683.473,80</a:t>
                      </a:r>
                    </a:p>
                  </a:txBody>
                  <a:tcPr marL="5991" marR="5991" marT="5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2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99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59C9DD5-36F0-2CFB-A1EA-28C081B46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44624"/>
            <a:ext cx="8928992" cy="6560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773052C-4DF0-DFA9-2856-B6A9C526B9BE}"/>
              </a:ext>
            </a:extLst>
          </p:cNvPr>
          <p:cNvSpPr txBox="1"/>
          <p:nvPr/>
        </p:nvSpPr>
        <p:spPr>
          <a:xfrm>
            <a:off x="3203848" y="116632"/>
            <a:ext cx="22322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SEMDE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F71EAFE5-C4FF-E023-18C9-C347EFD22F40}"/>
              </a:ext>
            </a:extLst>
          </p:cNvPr>
          <p:cNvSpPr/>
          <p:nvPr/>
        </p:nvSpPr>
        <p:spPr>
          <a:xfrm>
            <a:off x="7884368" y="1844824"/>
            <a:ext cx="360040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148A3FA1-EC98-7967-66A6-A76D7CD00BD0}"/>
              </a:ext>
            </a:extLst>
          </p:cNvPr>
          <p:cNvSpPr/>
          <p:nvPr/>
        </p:nvSpPr>
        <p:spPr>
          <a:xfrm>
            <a:off x="7913120" y="3753036"/>
            <a:ext cx="360040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1EBF5028-C62A-3593-F87B-ACCDAFBCFD8A}"/>
              </a:ext>
            </a:extLst>
          </p:cNvPr>
          <p:cNvSpPr/>
          <p:nvPr/>
        </p:nvSpPr>
        <p:spPr>
          <a:xfrm>
            <a:off x="7956376" y="5229200"/>
            <a:ext cx="360040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0ED2D493-C8AD-F926-6816-03C7EF0EBBB1}"/>
              </a:ext>
            </a:extLst>
          </p:cNvPr>
          <p:cNvSpPr/>
          <p:nvPr/>
        </p:nvSpPr>
        <p:spPr>
          <a:xfrm>
            <a:off x="7926885" y="6339151"/>
            <a:ext cx="245515" cy="2160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ED04DD9-9260-4CA3-A383-699A09A97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971191"/>
              </p:ext>
            </p:extLst>
          </p:nvPr>
        </p:nvGraphicFramePr>
        <p:xfrm>
          <a:off x="107504" y="116633"/>
          <a:ext cx="8928992" cy="67413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5482">
                  <a:extLst>
                    <a:ext uri="{9D8B030D-6E8A-4147-A177-3AD203B41FA5}">
                      <a16:colId xmlns:a16="http://schemas.microsoft.com/office/drawing/2014/main" val="2649571"/>
                    </a:ext>
                  </a:extLst>
                </a:gridCol>
                <a:gridCol w="4387086">
                  <a:extLst>
                    <a:ext uri="{9D8B030D-6E8A-4147-A177-3AD203B41FA5}">
                      <a16:colId xmlns:a16="http://schemas.microsoft.com/office/drawing/2014/main" val="171580454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73747272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298106624"/>
                    </a:ext>
                  </a:extLst>
                </a:gridCol>
              </a:tblGrid>
              <a:tr h="3947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LIQUIDADO POR ÓRGÃO - CONSOLIDADO</a:t>
                      </a:r>
                      <a:endParaRPr lang="pt-BR" sz="2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>
                          <a:effectLst/>
                        </a:rPr>
                        <a:t>TOTAL EMPENHADO POR ÓRGÃO - CONSOLIDADO</a:t>
                      </a:r>
                      <a:endParaRPr lang="pt-BR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VARIAÇÃO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483583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EDUCAÇÃO</a:t>
                      </a:r>
                      <a:endParaRPr lang="pt-BR" sz="20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14.286.575,73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33,99%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464591"/>
                  </a:ext>
                </a:extLst>
              </a:tr>
              <a:tr h="4256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OBRAS, TRANSP. SERVIÇOS URBANOS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7.890.529,09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18,78%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952271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FUNDO MUNICIPAL DE SAÚDE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7.343.442,40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17,47%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278139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AGRICULTURA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4.207.559,43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10,01%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849676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ADMINISTRAÇÃO e R. HUMANOS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1.501.109,63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3,58%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807797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ASSISTÊNCIA SOCIAL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1.380.900,82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3,30%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50817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CÂMARA MUNICIPAL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1.239.441,47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2,95%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895687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FINANÇAS e ORÇAMENTO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1.156.361,63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2,75%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853985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SEMDE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819.672,07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1,95%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338624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GABINETE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568.733,05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1,35%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95651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MEIO AMBIENTE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423.452,40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284383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CULTURA E TURISMO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386.194,41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869091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ESPORTE E LAZER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377.961,86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0,90%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28803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ASSESSORIA TÉCNICA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305.749,82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0,72%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488404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CONTROLE INTERNO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138.689,85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127749"/>
                  </a:ext>
                </a:extLst>
              </a:tr>
              <a:tr h="394730"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42.026.373,66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54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439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D26B0CA-BC2A-AADE-87D2-8E542A6F4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7013555"/>
              </p:ext>
            </p:extLst>
          </p:nvPr>
        </p:nvGraphicFramePr>
        <p:xfrm>
          <a:off x="179512" y="188640"/>
          <a:ext cx="8856984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F98C388C-CCB4-8A3C-CDEA-8E455EFF93C2}"/>
              </a:ext>
            </a:extLst>
          </p:cNvPr>
          <p:cNvSpPr txBox="1"/>
          <p:nvPr/>
        </p:nvSpPr>
        <p:spPr>
          <a:xfrm>
            <a:off x="6660232" y="21999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R$ 14.286.575,73</a:t>
            </a:r>
          </a:p>
        </p:txBody>
      </p:sp>
    </p:spTree>
    <p:extLst>
      <p:ext uri="{BB962C8B-B14F-4D97-AF65-F5344CB8AC3E}">
        <p14:creationId xmlns:p14="http://schemas.microsoft.com/office/powerpoint/2010/main" val="994458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7BA8C-04FA-4C82-B87D-13E1174B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Resumo do Balancete da Despesa -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Consolidado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20F550B-3101-4D47-BAB0-78D4399A2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115995"/>
              </p:ext>
            </p:extLst>
          </p:nvPr>
        </p:nvGraphicFramePr>
        <p:xfrm>
          <a:off x="457200" y="908720"/>
          <a:ext cx="8229600" cy="567464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46593">
                  <a:extLst>
                    <a:ext uri="{9D8B030D-6E8A-4147-A177-3AD203B41FA5}">
                      <a16:colId xmlns:a16="http://schemas.microsoft.com/office/drawing/2014/main" val="423508039"/>
                    </a:ext>
                  </a:extLst>
                </a:gridCol>
                <a:gridCol w="2883007">
                  <a:extLst>
                    <a:ext uri="{9D8B030D-6E8A-4147-A177-3AD203B41FA5}">
                      <a16:colId xmlns:a16="http://schemas.microsoft.com/office/drawing/2014/main" val="760935737"/>
                    </a:ext>
                  </a:extLst>
                </a:gridCol>
              </a:tblGrid>
              <a:tr h="810663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6844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ORÇADO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48.876.600,00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1044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ORÇADO ATUALIZADO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72.555.830,97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8741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EMPENHADO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62.683.473,80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191230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LIQUIDADO (EXECUTADO)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42.026.373,66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67339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41.309.342,98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2265"/>
                  </a:ext>
                </a:extLst>
              </a:tr>
              <a:tr h="810663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EMPENHADO A PAGAR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R$ 21.374.130,82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99618"/>
                  </a:ext>
                </a:extLst>
              </a:tr>
            </a:tbl>
          </a:graphicData>
        </a:graphic>
      </p:graphicFrame>
      <p:sp>
        <p:nvSpPr>
          <p:cNvPr id="14" name="Seta: Curva para a Direita 13">
            <a:extLst>
              <a:ext uri="{FF2B5EF4-FFF2-40B4-BE49-F238E27FC236}">
                <a16:creationId xmlns:a16="http://schemas.microsoft.com/office/drawing/2014/main" id="{1193469D-F2BC-4020-8381-FB7CD01F747E}"/>
              </a:ext>
            </a:extLst>
          </p:cNvPr>
          <p:cNvSpPr/>
          <p:nvPr/>
        </p:nvSpPr>
        <p:spPr>
          <a:xfrm>
            <a:off x="4644008" y="3645024"/>
            <a:ext cx="1080120" cy="1872208"/>
          </a:xfrm>
          <a:prstGeom prst="curved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938B073D-143A-4137-88EC-B8312102C39A}"/>
              </a:ext>
            </a:extLst>
          </p:cNvPr>
          <p:cNvSpPr/>
          <p:nvPr/>
        </p:nvSpPr>
        <p:spPr>
          <a:xfrm>
            <a:off x="4932040" y="5834273"/>
            <a:ext cx="792088" cy="43204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9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FE6CED-DE2E-92A1-2C1D-27CB13316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9512" y="188640"/>
            <a:ext cx="4392488" cy="593752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pt-BR" sz="6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Executado ........R$ 42.026.373,66</a:t>
            </a:r>
          </a:p>
          <a:p>
            <a:endParaRPr lang="pt-BR" sz="6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com pessoal...R$  15.098.126,88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Auxilio Alimentação......R$   1.689.925,50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Vale Feira........R$      152.507,50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e Instalações.......R$    5.887.392,31</a:t>
            </a:r>
          </a:p>
          <a:p>
            <a:pPr>
              <a:buFontTx/>
              <a:buChar char="-"/>
            </a:pPr>
            <a:endParaRPr lang="pt-BR" sz="5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Equipamentos...............R$       936.796,51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 de Terceiros PJ..      9.207.645,48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de Consumo...R$   3.291.570,85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 de Tecnologia R$       407.082,23</a:t>
            </a:r>
          </a:p>
          <a:p>
            <a:pPr>
              <a:buFontTx/>
              <a:buChar char="-"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Água, Energia, Telefone R$      628.402,95</a:t>
            </a:r>
          </a:p>
          <a:p>
            <a:pPr marL="0" indent="0">
              <a:buNone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Internet, Aluguéis...</a:t>
            </a:r>
          </a:p>
          <a:p>
            <a:pPr marL="0" indent="0">
              <a:buNone/>
            </a:pPr>
            <a:endParaRPr lang="pt-BR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pt-BR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Diárias......................... R$        161.247,26</a:t>
            </a:r>
          </a:p>
          <a:p>
            <a:pPr marL="0" indent="0">
              <a:buNone/>
            </a:pPr>
            <a:r>
              <a:rPr lang="pt-BR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Tx/>
              <a:buChar char="-"/>
            </a:pP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1958EC-C08C-E9F9-F063-D144F4C93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8024" y="188640"/>
            <a:ext cx="4104456" cy="593752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pt-BR" sz="6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com a Frota </a:t>
            </a:r>
          </a:p>
          <a:p>
            <a:endParaRPr lang="pt-BR" sz="50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Combustível...............R$  1.265.888,19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Peças..................R$    467.971,32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 Mecânica .....R$    228.818,71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Licenciamento.............R$      15.246,97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Lavagem veículos.........R$     18.304,00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Borracharia..................R$       8.867,54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Pneus...........................R$       1.479,27</a:t>
            </a:r>
          </a:p>
          <a:p>
            <a:endParaRPr lang="pt-BR" sz="5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Locação de Veículos....R$   205.110,88</a:t>
            </a:r>
          </a:p>
          <a:p>
            <a:pPr marL="0" indent="0">
              <a:buNone/>
            </a:pPr>
            <a:endParaRPr lang="pt-BR" sz="5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5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5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Total..........................R$ 2.211.686,88</a:t>
            </a:r>
          </a:p>
          <a:p>
            <a:endParaRPr lang="pt-BR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597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C6822016-E733-F683-7628-8C7DCE51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B9F16-E854-4362-97F2-07D709C1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296"/>
            <a:ext cx="8229600" cy="619400"/>
          </a:xfrm>
        </p:spPr>
        <p:txBody>
          <a:bodyPr>
            <a:noAutofit/>
          </a:bodyPr>
          <a:lstStyle/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Equilíbrio Orçamentário</a:t>
            </a:r>
            <a:b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da Receita e Despesa Empenhado -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Poder Executivo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5BFCACC-20B2-49AF-83E1-452BA91DA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422080"/>
              </p:ext>
            </p:extLst>
          </p:nvPr>
        </p:nvGraphicFramePr>
        <p:xfrm>
          <a:off x="179512" y="851394"/>
          <a:ext cx="8784976" cy="39145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59296832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3741561611"/>
                    </a:ext>
                  </a:extLst>
                </a:gridCol>
              </a:tblGrid>
              <a:tr h="33269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TOTAL ACUMULADO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106093"/>
                  </a:ext>
                </a:extLst>
              </a:tr>
              <a:tr h="588605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RECEITAS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000" b="1" dirty="0"/>
                    </a:p>
                    <a:p>
                      <a:pPr algn="r"/>
                      <a:r>
                        <a:rPr lang="pt-BR" sz="2000" b="1" dirty="0"/>
                        <a:t> (+)       52.512.241,75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3108"/>
                  </a:ext>
                </a:extLst>
              </a:tr>
              <a:tr h="707603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RECEITAS ANULADAS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000" b="1" dirty="0"/>
                    </a:p>
                    <a:p>
                      <a:pPr algn="r"/>
                      <a:r>
                        <a:rPr lang="pt-BR" sz="2000" b="1" dirty="0"/>
                        <a:t>(-)             269.801,73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155535"/>
                  </a:ext>
                </a:extLst>
              </a:tr>
              <a:tr h="588605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DESPESAS  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000" b="1" dirty="0"/>
                    </a:p>
                    <a:p>
                      <a:pPr algn="r"/>
                      <a:r>
                        <a:rPr lang="pt-BR" sz="2000" b="1" dirty="0"/>
                        <a:t>(-)       62.194.403,98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19546"/>
                  </a:ext>
                </a:extLst>
              </a:tr>
              <a:tr h="707603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DESPESAS ANULADAS (D)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000" b="1" dirty="0"/>
                    </a:p>
                    <a:p>
                      <a:pPr algn="r"/>
                      <a:r>
                        <a:rPr lang="pt-BR" sz="2000" b="1" dirty="0"/>
                        <a:t>(+)           906.176,08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85762"/>
                  </a:ext>
                </a:extLst>
              </a:tr>
              <a:tr h="588605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DIFERENÇA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r"/>
                      <a:r>
                        <a:rPr lang="pt-BR" sz="2000" b="1" dirty="0">
                          <a:solidFill>
                            <a:srgbClr val="FF0000"/>
                          </a:solidFill>
                        </a:rPr>
                        <a:t>(=)   -  9.045.687,88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9940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4193733B-F3E5-4BF6-A0CB-4E2FED57B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861190"/>
              </p:ext>
            </p:extLst>
          </p:nvPr>
        </p:nvGraphicFramePr>
        <p:xfrm>
          <a:off x="179512" y="4924658"/>
          <a:ext cx="8784976" cy="18564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401559243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882652674"/>
                    </a:ext>
                  </a:extLst>
                </a:gridCol>
              </a:tblGrid>
              <a:tr h="442103">
                <a:tc>
                  <a:txBody>
                    <a:bodyPr/>
                    <a:lstStyle/>
                    <a:p>
                      <a:r>
                        <a:rPr lang="pt-BR" sz="2000" dirty="0"/>
                        <a:t>Situação Deficitária Prevista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solidFill>
                            <a:schemeClr val="bg1"/>
                          </a:solidFill>
                        </a:rPr>
                        <a:t>R$     - 9.045.687,88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45816"/>
                  </a:ext>
                </a:extLst>
              </a:tr>
              <a:tr h="471441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Despesas Empenhadas a Liquidar até 31/08/2025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20.501.195,71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35001"/>
                  </a:ext>
                </a:extLst>
              </a:tr>
              <a:tr h="471441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Resto Liquidado a pagar até 31/08/2025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717.030,68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05832"/>
                  </a:ext>
                </a:extLst>
              </a:tr>
              <a:tr h="471441">
                <a:tc>
                  <a:txBody>
                    <a:bodyPr/>
                    <a:lstStyle/>
                    <a:p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Geral de Restos a Pagar até 31/08/2025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21.218.226,39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49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6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8E9BC-D149-7D8D-B47B-6FC55E7D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do Superávit Financeiro/24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DEE9E7-2A37-FB63-B266-E62A0367F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046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pt-BR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  <a:p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</a:rPr>
              <a:t>Saldo do Exercício de 2024...............R$       31.065.489,30</a:t>
            </a:r>
          </a:p>
          <a:p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Ordinários.........................R$          2.787.560,49</a:t>
            </a:r>
          </a:p>
          <a:p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Vinculados ........................R$       28.277.928,81</a:t>
            </a:r>
          </a:p>
          <a:p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Suplementado até o 2º </a:t>
            </a:r>
            <a:r>
              <a:rPr lang="pt-B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Quad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........... R$       18.332.252,65</a:t>
            </a: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Ordinários..........................R$         2.328.464,78</a:t>
            </a: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Vinculados..........................R$      16.003.787,87</a:t>
            </a:r>
          </a:p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Saldo Disponível................................R$       12.733.236,65</a:t>
            </a:r>
          </a:p>
          <a:p>
            <a:endParaRPr lang="pt-BR" sz="2400" b="1" dirty="0"/>
          </a:p>
          <a:p>
            <a:endParaRPr lang="pt-BR" sz="2400" b="1" dirty="0"/>
          </a:p>
          <a:p>
            <a:pPr marL="0" indent="0">
              <a:buNone/>
            </a:pPr>
            <a:endParaRPr lang="pt-BR" sz="2400" b="1" dirty="0"/>
          </a:p>
          <a:p>
            <a:pPr marL="0" indent="0">
              <a:buNone/>
            </a:pPr>
            <a:endParaRPr lang="pt-BR" sz="2400" b="1" dirty="0"/>
          </a:p>
          <a:p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1320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AB17D9-1284-702C-BA10-01691CCEF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pt-B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Relação entre Receitas e Despesas Correntes (Últimos 12 meses)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F8D79ADB-92E2-74DD-101F-1755345E71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504" y="1600200"/>
          <a:ext cx="8928992" cy="5213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val="2751930985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4144126445"/>
                    </a:ext>
                  </a:extLst>
                </a:gridCol>
              </a:tblGrid>
              <a:tr h="1051050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  <a:p>
                      <a:pPr algn="ct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36636"/>
                  </a:ext>
                </a:extLst>
              </a:tr>
              <a:tr h="611877"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Corrente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64.099.822,51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6299"/>
                  </a:ext>
                </a:extLst>
              </a:tr>
              <a:tr h="611877"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 Corrente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55.812.211,17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76433"/>
                  </a:ext>
                </a:extLst>
              </a:tr>
              <a:tr h="1590882"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das Despesas Correntes sobre as Receitas 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87,07%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163127"/>
                  </a:ext>
                </a:extLst>
              </a:tr>
              <a:tr h="1347491"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Meta Limite: 95%</a:t>
                      </a: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Limite de 85% Excedido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70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892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6E7D3D6-AAD4-4209-A987-9109A0C26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332656"/>
            <a:ext cx="8640960" cy="19621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162B0F4-9E60-4C5B-9C9A-F0459C385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621" y="2326286"/>
            <a:ext cx="8640960" cy="427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13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C13DB1-DAB0-4219-80AE-D25200A13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296652"/>
            <a:ext cx="8928992" cy="6264696"/>
          </a:xfrm>
          <a:solidFill>
            <a:schemeClr val="accent5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pt-BR" sz="800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GASTO </a:t>
            </a:r>
          </a:p>
          <a:p>
            <a:pPr algn="ctr"/>
            <a:r>
              <a:rPr lang="pt-BR" sz="800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COM PESSOAL</a:t>
            </a:r>
          </a:p>
          <a:p>
            <a:pPr algn="ctr"/>
            <a:endParaRPr lang="pt-BR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endParaRPr lang="pt-BR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endParaRPr lang="pt-BR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9599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04474"/>
              </p:ext>
            </p:extLst>
          </p:nvPr>
        </p:nvGraphicFramePr>
        <p:xfrm>
          <a:off x="141836" y="260647"/>
          <a:ext cx="8860327" cy="6336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2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1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44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EVOLUÇÃO DE GASTO COM PESSOAL – 12 Meses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MÊS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DESPESA PESSOAL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RECEITA LÍQUIDA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Arial" pitchFamily="34" charset="0"/>
                        </a:rPr>
                        <a:t>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Arial" pitchFamily="34" charset="0"/>
                      </a:endParaRP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Setembro/24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1.550.848,02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4.308.235,47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37,83%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Outubro/24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1.526.072,16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4.923.932,04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32,00%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Novembro/24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1.538.463,78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4.255.541,36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37,91%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Dezembro/24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3.534.677,92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6.285.128,79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56,24%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Janeiro/25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1.109.927,19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4.941.872,96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22,46%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Fevereiro/25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1.884.239,14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5.010.803,17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37,60%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Março/25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1.861.456,27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5.837.181,50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31,89%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Abril/25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2.131.951,50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5.286.566,65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40,33%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Maio/25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1.969.846,25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5.346.847,05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36,84%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Junho/25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2.047.194,93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5.784.022,77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35,39%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Julho/25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2.010.621,44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6.061.466,15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33,17%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Agosto/25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2.082.890,16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5.699.003,35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36,55%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2447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23.451,291,32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63.740.601,26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36,79%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03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86874" cy="64294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pt-BR" sz="2000" b="1" dirty="0">
                <a:latin typeface="Century Gothic" pitchFamily="34" charset="0"/>
              </a:rPr>
            </a:b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Evolução do Gasto com Pessoal  - 2º  Quadrimestre/2025</a:t>
            </a:r>
            <a:br>
              <a:rPr lang="pt-BR" sz="2200" b="1" dirty="0">
                <a:latin typeface="Century Gothic" pitchFamily="34" charset="0"/>
              </a:rPr>
            </a:br>
            <a:endParaRPr lang="pt-BR" sz="2200" b="1" dirty="0">
              <a:latin typeface="Century Gothic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7153"/>
              </p:ext>
            </p:extLst>
          </p:nvPr>
        </p:nvGraphicFramePr>
        <p:xfrm>
          <a:off x="214283" y="908721"/>
          <a:ext cx="8715434" cy="5806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7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1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12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MÊS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DESPESA </a:t>
                      </a:r>
                    </a:p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PESSOAL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RECEITA</a:t>
                      </a:r>
                    </a:p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 LÍQUIDA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Arial" pitchFamily="34" charset="0"/>
                        </a:rPr>
                        <a:t>%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Janeiro/25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1.109.927,19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4941.872,96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22,46%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Fevereiro/25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1.884.239,14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5.010.803,17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37,60%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Março/25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1.861.456,27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5.837.181,50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31,89%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2.131.951,50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5.286.566,65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40,33%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1.969.846,25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5.346.847,05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36,84%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393944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Junho/25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2.047.194,93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5.784.022,77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35,39%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10127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Julho/25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2.010.621,44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6.061.466,15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33,17%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19013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Agosto/25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2.082.890,16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5.699.003,35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0" i="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36,55%</a:t>
                      </a:r>
                    </a:p>
                  </a:txBody>
                  <a:tcPr marL="5358" marR="5358" marT="535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387013"/>
                  </a:ext>
                </a:extLst>
              </a:tr>
              <a:tr h="570578">
                <a:tc>
                  <a:txBody>
                    <a:bodyPr/>
                    <a:lstStyle/>
                    <a:p>
                      <a:pPr algn="just" rtl="0" fontAlgn="b"/>
                      <a:r>
                        <a:rPr lang="pt-BR" sz="20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15.098.126,88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43.967.763,60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34,34%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76937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400600"/>
          </a:xfrm>
        </p:spPr>
        <p:txBody>
          <a:bodyPr>
            <a:normAutofit lnSpcReduction="10000"/>
          </a:bodyPr>
          <a:lstStyle/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de Alerta: ( 90% de 54% - Art. 59 da LRF = 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48,6%)</a:t>
            </a:r>
          </a:p>
          <a:p>
            <a:endParaRPr lang="pt-BR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Prudencial (95%  de 54% - Art. 22, §único LRF = 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51,30%</a:t>
            </a:r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pt-BR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 Legal (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54%</a:t>
            </a:r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Art. 20 LRF)</a:t>
            </a:r>
          </a:p>
          <a:p>
            <a:r>
              <a:rPr lang="pt-B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(Média dos últimos 12 meses)</a:t>
            </a:r>
          </a:p>
          <a:p>
            <a:pPr marL="0" indent="0">
              <a:buNone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4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LIMITE DE GASTO – Previsão Legal</a:t>
            </a:r>
          </a:p>
        </p:txBody>
      </p:sp>
    </p:spTree>
    <p:extLst>
      <p:ext uri="{BB962C8B-B14F-4D97-AF65-F5344CB8AC3E}">
        <p14:creationId xmlns:p14="http://schemas.microsoft.com/office/powerpoint/2010/main" val="294980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E68FD8D2-B74D-46D7-B9F2-ECF6F8575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1720" y="260648"/>
            <a:ext cx="4733925" cy="23762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2D1AF41-F3EE-4F03-95E3-59D2AA7CCCD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1141" y="3560242"/>
            <a:ext cx="3522819" cy="25922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944E82-CAFD-4F90-BBE1-8C057AFF26E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930" y="3681028"/>
            <a:ext cx="4752528" cy="2664296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73FDB89-3DDB-560A-BD67-3DBC91E2F172}"/>
              </a:ext>
            </a:extLst>
          </p:cNvPr>
          <p:cNvSpPr txBox="1"/>
          <p:nvPr/>
        </p:nvSpPr>
        <p:spPr>
          <a:xfrm>
            <a:off x="899592" y="2636912"/>
            <a:ext cx="6804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Lei Complementar nº 141, de 13 de janeiro de 2012, regulamentou a Emenda Constitucional nº 29 de 2000.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2432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86874" cy="642942"/>
          </a:xfrm>
        </p:spPr>
        <p:txBody>
          <a:bodyPr>
            <a:noAutofit/>
          </a:bodyPr>
          <a:lstStyle/>
          <a:p>
            <a:br>
              <a:rPr lang="pt-BR" sz="2000" b="1" dirty="0">
                <a:latin typeface="Arial Black" pitchFamily="34" charset="0"/>
              </a:rPr>
            </a:b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Índice de Gasto na Saúde – 1º Quadrimestre/2025</a:t>
            </a:r>
            <a:b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Aplicação Mínima 15%</a:t>
            </a:r>
            <a:b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07862"/>
              </p:ext>
            </p:extLst>
          </p:nvPr>
        </p:nvGraphicFramePr>
        <p:xfrm>
          <a:off x="136266" y="1840214"/>
          <a:ext cx="8856984" cy="217744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9144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APLICADO</a:t>
                      </a:r>
                    </a:p>
                    <a:p>
                      <a:pPr algn="ctr"/>
                      <a:r>
                        <a:rPr lang="pt-BR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AÇÕES DE SAÚDE</a:t>
                      </a:r>
                    </a:p>
                    <a:p>
                      <a:endParaRPr lang="pt-BR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pt-BR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EXIGIDO (15%)</a:t>
                      </a:r>
                    </a:p>
                    <a:p>
                      <a:endParaRPr lang="pt-BR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VARIAÇÃO 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EXECUTADO E O LIMITE MÍNIMO</a:t>
                      </a:r>
                      <a:endParaRPr lang="pt-BR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296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R$ 4.921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.854,52</a:t>
                      </a:r>
                      <a:endParaRPr lang="pt-BR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R$ 4.232.720,75</a:t>
                      </a:r>
                      <a:endParaRPr lang="pt-BR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R$ 689.133,77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588980"/>
              </p:ext>
            </p:extLst>
          </p:nvPr>
        </p:nvGraphicFramePr>
        <p:xfrm>
          <a:off x="136266" y="4103184"/>
          <a:ext cx="8856984" cy="10668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6242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9992">
                <a:tc>
                  <a:txBody>
                    <a:bodyPr/>
                    <a:lstStyle/>
                    <a:p>
                      <a:pPr algn="ctr"/>
                      <a:endParaRPr lang="pt-BR" sz="3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pt-BR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Aplicado Liquidado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pt-BR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08152"/>
              </p:ext>
            </p:extLst>
          </p:nvPr>
        </p:nvGraphicFramePr>
        <p:xfrm>
          <a:off x="214282" y="1071546"/>
          <a:ext cx="8712968" cy="66346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5606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462">
                <a:tc>
                  <a:txBody>
                    <a:bodyPr/>
                    <a:lstStyle/>
                    <a:p>
                      <a:endParaRPr lang="pt-BR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</a:endParaRPr>
                    </a:p>
                    <a:p>
                      <a:r>
                        <a:rPr lang="pt-BR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TOTAL DE RECEITAS – BASE DE CÁLCULO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</a:endParaRPr>
                    </a:p>
                    <a:p>
                      <a:r>
                        <a:rPr lang="pt-BR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</a:rPr>
                        <a:t>R$ 28.218.138,39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Seta para baixo 2"/>
          <p:cNvSpPr/>
          <p:nvPr/>
        </p:nvSpPr>
        <p:spPr>
          <a:xfrm>
            <a:off x="1428728" y="2643183"/>
            <a:ext cx="494344" cy="7168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Seta para baixo 6"/>
          <p:cNvSpPr/>
          <p:nvPr/>
        </p:nvSpPr>
        <p:spPr>
          <a:xfrm>
            <a:off x="4143372" y="2643182"/>
            <a:ext cx="572644" cy="7168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7308304" y="2717990"/>
            <a:ext cx="494344" cy="64203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944280" y="4327236"/>
            <a:ext cx="1682130" cy="67619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17,44%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7B1EAC30-9388-4D37-B6CB-8833815D7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411529"/>
              </p:ext>
            </p:extLst>
          </p:nvPr>
        </p:nvGraphicFramePr>
        <p:xfrm>
          <a:off x="179227" y="5375655"/>
          <a:ext cx="8856984" cy="1221697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6242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1697">
                <a:tc>
                  <a:txBody>
                    <a:bodyPr/>
                    <a:lstStyle/>
                    <a:p>
                      <a:pPr algn="ctr"/>
                      <a:endParaRPr lang="pt-BR" sz="2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pt-BR" sz="28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Empenhado .......R$ 6.338.381,89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Elipse 12">
            <a:extLst>
              <a:ext uri="{FF2B5EF4-FFF2-40B4-BE49-F238E27FC236}">
                <a16:creationId xmlns:a16="http://schemas.microsoft.com/office/drawing/2014/main" id="{F89688A9-E6A1-F0AE-7BE8-98E2F8A1CB81}"/>
              </a:ext>
            </a:extLst>
          </p:cNvPr>
          <p:cNvSpPr/>
          <p:nvPr/>
        </p:nvSpPr>
        <p:spPr>
          <a:xfrm>
            <a:off x="6944280" y="5637155"/>
            <a:ext cx="1682130" cy="67619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22,46%</a:t>
            </a:r>
          </a:p>
        </p:txBody>
      </p:sp>
    </p:spTree>
    <p:extLst>
      <p:ext uri="{BB962C8B-B14F-4D97-AF65-F5344CB8AC3E}">
        <p14:creationId xmlns:p14="http://schemas.microsoft.com/office/powerpoint/2010/main" val="280598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23505D6-5616-4169-B54F-311365606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44624"/>
            <a:ext cx="8928992" cy="655272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7BD709-E627-4CC8-A65F-60B237410229}"/>
              </a:ext>
            </a:extLst>
          </p:cNvPr>
          <p:cNvSpPr txBox="1"/>
          <p:nvPr/>
        </p:nvSpPr>
        <p:spPr>
          <a:xfrm>
            <a:off x="3275856" y="267465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70,00%</a:t>
            </a:r>
          </a:p>
        </p:txBody>
      </p:sp>
    </p:spTree>
    <p:extLst>
      <p:ext uri="{BB962C8B-B14F-4D97-AF65-F5344CB8AC3E}">
        <p14:creationId xmlns:p14="http://schemas.microsoft.com/office/powerpoint/2010/main" val="38062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682923E-B5AE-4B9D-8985-D6E10C81E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5" y="142852"/>
            <a:ext cx="8822214" cy="621852"/>
          </a:xfrm>
        </p:spPr>
        <p:txBody>
          <a:bodyPr>
            <a:no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DA APLICAÇÃO DO</a:t>
            </a:r>
            <a:b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FUNDEB 70%  -  2025 – Até 2º Quadrimestre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0BE099C-CEBE-4E59-B443-701E43376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489962"/>
              </p:ext>
            </p:extLst>
          </p:nvPr>
        </p:nvGraphicFramePr>
        <p:xfrm>
          <a:off x="107505" y="868322"/>
          <a:ext cx="8822215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3836297347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3099644740"/>
                    </a:ext>
                  </a:extLst>
                </a:gridCol>
              </a:tblGrid>
              <a:tr h="1480317">
                <a:tc>
                  <a:txBody>
                    <a:bodyPr/>
                    <a:lstStyle/>
                    <a:p>
                      <a:r>
                        <a:rPr lang="pt-BR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RECEBIDO DO FUNDEB</a:t>
                      </a:r>
                    </a:p>
                    <a:p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Complementação da União VAAT (Valor Aluno Ano Total)</a:t>
                      </a:r>
                    </a:p>
                    <a:p>
                      <a:r>
                        <a:rPr lang="pt-BR" sz="2000" b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Complementação da União VAAR (Valor Aluno Ano por Resultado)</a:t>
                      </a:r>
                    </a:p>
                    <a:p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Aplicação Financeira</a:t>
                      </a:r>
                    </a:p>
                    <a:p>
                      <a:r>
                        <a:rPr lang="pt-BR" sz="20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.............................................................</a:t>
                      </a:r>
                      <a:endParaRPr lang="pt-BR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8.762.725,05</a:t>
                      </a:r>
                    </a:p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1.962.881,80</a:t>
                      </a:r>
                    </a:p>
                    <a:p>
                      <a:pPr algn="r"/>
                      <a:r>
                        <a:rPr lang="pt-BR" sz="20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262.895,95</a:t>
                      </a:r>
                    </a:p>
                    <a:p>
                      <a:pPr algn="r"/>
                      <a:r>
                        <a:rPr lang="pt-BR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228.126,69</a:t>
                      </a:r>
                    </a:p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11.216.629,49</a:t>
                      </a:r>
                      <a:endParaRPr lang="pt-BR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107007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F881280-105D-4C20-9A3F-FE8157756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510774"/>
              </p:ext>
            </p:extLst>
          </p:nvPr>
        </p:nvGraphicFramePr>
        <p:xfrm>
          <a:off x="107505" y="2508192"/>
          <a:ext cx="882221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585968177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2252883965"/>
                    </a:ext>
                  </a:extLst>
                </a:gridCol>
              </a:tblGrid>
              <a:tr h="664062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Base para Cálculo do FUNDEB:</a:t>
                      </a:r>
                    </a:p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(Exclui a Complementação da União VAAR)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10.953.733,54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848349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F64F511-DA42-4016-B62C-71C117C82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466255"/>
              </p:ext>
            </p:extLst>
          </p:nvPr>
        </p:nvGraphicFramePr>
        <p:xfrm>
          <a:off x="107505" y="3233662"/>
          <a:ext cx="8822215" cy="66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3893879228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1660312961"/>
                    </a:ext>
                  </a:extLst>
                </a:gridCol>
              </a:tblGrid>
              <a:tr h="664062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APLICAÇÃO</a:t>
                      </a:r>
                      <a:r>
                        <a:rPr lang="pt-BR" sz="20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MÍNIMA 70% (Lei nº 14.113/20)</a:t>
                      </a: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7.667.613,48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038713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1CD98F0-854E-453C-B08B-FD27B71F4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161774"/>
              </p:ext>
            </p:extLst>
          </p:nvPr>
        </p:nvGraphicFramePr>
        <p:xfrm>
          <a:off x="113654" y="3897724"/>
          <a:ext cx="8822215" cy="810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999263613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2278544638"/>
                    </a:ext>
                  </a:extLst>
                </a:gridCol>
              </a:tblGrid>
              <a:tr h="810007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r>
                        <a:rPr lang="pt-BR" sz="20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DE PAGAMENTO COM OS PROFISSIONAIS MAGISTÉRIO (APURADO)</a:t>
                      </a: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6.155.262,90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368820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6D4BCDD-22B2-47BA-949A-73D600D8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410425"/>
              </p:ext>
            </p:extLst>
          </p:nvPr>
        </p:nvGraphicFramePr>
        <p:xfrm>
          <a:off x="107504" y="4707731"/>
          <a:ext cx="882221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1872619356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2895014120"/>
                    </a:ext>
                  </a:extLst>
                </a:gridCol>
              </a:tblGrid>
              <a:tr h="642402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APLICADO  NO 2º QUADRIMESTRE/25</a:t>
                      </a:r>
                    </a:p>
                    <a:p>
                      <a:r>
                        <a:rPr lang="pt-B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56,19%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28594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6604F0E-09D6-414A-A696-BE93B6BE5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43335"/>
              </p:ext>
            </p:extLst>
          </p:nvPr>
        </p:nvGraphicFramePr>
        <p:xfrm>
          <a:off x="119804" y="5389836"/>
          <a:ext cx="8822215" cy="1264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4027727825"/>
                    </a:ext>
                  </a:extLst>
                </a:gridCol>
                <a:gridCol w="1837439">
                  <a:extLst>
                    <a:ext uri="{9D8B030D-6E8A-4147-A177-3AD203B41FA5}">
                      <a16:colId xmlns:a16="http://schemas.microsoft.com/office/drawing/2014/main" val="4095618711"/>
                    </a:ext>
                  </a:extLst>
                </a:gridCol>
              </a:tblGrid>
              <a:tr h="632194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APLICADO</a:t>
                      </a:r>
                      <a:r>
                        <a:rPr lang="pt-BR" sz="20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 MENOR</a:t>
                      </a: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1.512.350,58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983776"/>
                  </a:ext>
                </a:extLst>
              </a:tr>
              <a:tr h="632194">
                <a:tc>
                  <a:txBody>
                    <a:bodyPr/>
                    <a:lstStyle/>
                    <a:p>
                      <a:r>
                        <a:rPr lang="pt-B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APLICADO A MENOR ATÉ O 2º Quadrimestre/25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23,55%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98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98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D9B2DFE-D429-482F-B54A-FBD4B705C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224644"/>
            <a:ext cx="8712968" cy="6408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0A833FB-D1FD-4AF1-BADA-FF8BB4671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1" y="3789040"/>
            <a:ext cx="2297063" cy="16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9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5E06576-9355-4B56-8035-68A8A4B2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18" y="108355"/>
            <a:ext cx="8401080" cy="881728"/>
          </a:xfr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MÍNIMA EM EDUCAÇÃO (25%)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D488AB5-F99B-43D1-A3FD-13B18B1C1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691070"/>
              </p:ext>
            </p:extLst>
          </p:nvPr>
        </p:nvGraphicFramePr>
        <p:xfrm>
          <a:off x="289505" y="1112169"/>
          <a:ext cx="8401080" cy="844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2511484691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4101798104"/>
                    </a:ext>
                  </a:extLst>
                </a:gridCol>
              </a:tblGrid>
              <a:tr h="844514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r>
                        <a:rPr lang="pt-BR" sz="2400" b="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de Receitas Resultante de Impostos</a:t>
                      </a:r>
                      <a:endParaRPr lang="pt-BR" sz="24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28.953.156,66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6261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B92E92D-0944-4836-B13B-884A2CE57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168039"/>
              </p:ext>
            </p:extLst>
          </p:nvPr>
        </p:nvGraphicFramePr>
        <p:xfrm>
          <a:off x="281935" y="1916832"/>
          <a:ext cx="8401080" cy="87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4014938265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635799136"/>
                    </a:ext>
                  </a:extLst>
                </a:gridCol>
              </a:tblGrid>
              <a:tr h="879456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Mínimo Exigido (25%)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7.238.289,17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285277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F67F31E-B091-4D85-8F54-0C597163A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392359"/>
              </p:ext>
            </p:extLst>
          </p:nvPr>
        </p:nvGraphicFramePr>
        <p:xfrm>
          <a:off x="289505" y="2819939"/>
          <a:ext cx="8401080" cy="844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2212893022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1747449139"/>
                    </a:ext>
                  </a:extLst>
                </a:gridCol>
              </a:tblGrid>
              <a:tr h="844514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Executado Até o 2º Quadrimestre/25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4.865.767,49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317474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DE34D356-A093-46F3-B5C8-2EEC371B7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587898"/>
              </p:ext>
            </p:extLst>
          </p:nvPr>
        </p:nvGraphicFramePr>
        <p:xfrm>
          <a:off x="289505" y="3688103"/>
          <a:ext cx="8401080" cy="8445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94107299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743337595"/>
                    </a:ext>
                  </a:extLst>
                </a:gridCol>
              </a:tblGrid>
              <a:tr h="844515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Aplicado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Até o 2º </a:t>
                      </a:r>
                      <a:r>
                        <a:rPr lang="pt-BR" sz="2400" baseline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Quad</a:t>
                      </a:r>
                      <a:r>
                        <a:rPr lang="pt-BR" sz="24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./25</a:t>
                      </a:r>
                      <a:endParaRPr lang="pt-BR" sz="24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16,80%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808615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083D99F4-F9FE-46B8-8A60-B39789C32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718465"/>
              </p:ext>
            </p:extLst>
          </p:nvPr>
        </p:nvGraphicFramePr>
        <p:xfrm>
          <a:off x="283530" y="4582719"/>
          <a:ext cx="8401080" cy="926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2814225523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722584443"/>
                    </a:ext>
                  </a:extLst>
                </a:gridCol>
              </a:tblGrid>
              <a:tr h="926749"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Valor aplicado a menor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2.372.521,67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438352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FE990E91-A97D-4451-98FA-2C27C337A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637449"/>
              </p:ext>
            </p:extLst>
          </p:nvPr>
        </p:nvGraphicFramePr>
        <p:xfrm>
          <a:off x="283530" y="5592348"/>
          <a:ext cx="8401080" cy="835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432">
                  <a:extLst>
                    <a:ext uri="{9D8B030D-6E8A-4147-A177-3AD203B41FA5}">
                      <a16:colId xmlns:a16="http://schemas.microsoft.com/office/drawing/2014/main" val="3127443574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1096412822"/>
                    </a:ext>
                  </a:extLst>
                </a:gridCol>
              </a:tblGrid>
              <a:tr h="835386">
                <a:tc>
                  <a:txBody>
                    <a:bodyPr/>
                    <a:lstStyle/>
                    <a:p>
                      <a:r>
                        <a:rPr lang="pt-BR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Percentual aplicado a menor</a:t>
                      </a:r>
                      <a:endParaRPr lang="pt-BR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8,20%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574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88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1B1355D-1377-BECE-988A-5DF2EF9C1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260648"/>
            <a:ext cx="8784975" cy="6408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9498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C684A2-AAA0-4D61-935B-6F117046A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552728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 DO RELATÓRIO DE</a:t>
            </a:r>
          </a:p>
          <a:p>
            <a:pPr marL="0" indent="0" algn="ctr">
              <a:buNone/>
            </a:pPr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GESTÃO FISCAL</a:t>
            </a:r>
          </a:p>
          <a:p>
            <a:pPr marL="0" indent="0" algn="ctr">
              <a:buNone/>
            </a:pPr>
            <a:endParaRPr lang="pt-BR" sz="5400" b="1" dirty="0"/>
          </a:p>
          <a:p>
            <a:pPr marL="0" indent="0" algn="ctr">
              <a:buNone/>
            </a:pPr>
            <a:r>
              <a:rPr lang="pt-B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QUADRIMESTRE/25</a:t>
            </a:r>
          </a:p>
        </p:txBody>
      </p:sp>
    </p:spTree>
    <p:extLst>
      <p:ext uri="{BB962C8B-B14F-4D97-AF65-F5344CB8AC3E}">
        <p14:creationId xmlns:p14="http://schemas.microsoft.com/office/powerpoint/2010/main" val="365742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55518"/>
              </p:ext>
            </p:extLst>
          </p:nvPr>
        </p:nvGraphicFramePr>
        <p:xfrm>
          <a:off x="406071" y="127489"/>
          <a:ext cx="8358246" cy="6541870"/>
        </p:xfrm>
        <a:graphic>
          <a:graphicData uri="http://schemas.openxmlformats.org/drawingml/2006/table">
            <a:tbl>
              <a:tblPr/>
              <a:tblGrid>
                <a:gridCol w="4971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7035">
                  <a:extLst>
                    <a:ext uri="{9D8B030D-6E8A-4147-A177-3AD203B41FA5}">
                      <a16:colId xmlns:a16="http://schemas.microsoft.com/office/drawing/2014/main" val="1267749560"/>
                    </a:ext>
                  </a:extLst>
                </a:gridCol>
              </a:tblGrid>
              <a:tr h="64201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RESULTADO PRIMÁRIO (2º Quadrimestre/25)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RECEITA PRIMÁRIA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49.938.894,11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DESPESA PRIMÁRIA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41.446.069,73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594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8.492.824,38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594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Prevista LDO  - 2º </a:t>
                      </a:r>
                      <a:r>
                        <a:rPr lang="pt-BR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Quad</a:t>
                      </a: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./25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R$             -637.552,44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072423"/>
                  </a:ext>
                </a:extLst>
              </a:tr>
              <a:tr h="468594">
                <a:tc>
                  <a:txBody>
                    <a:bodyPr/>
                    <a:lstStyle/>
                    <a:p>
                      <a:pPr algn="l" fontAlgn="b"/>
                      <a:endParaRPr lang="pt-BR" sz="28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01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RESULTADO NOMINAL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 PRIMÁRIO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  8.492.824,38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JUROS + ENCARGOS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R$             2.277.377,62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R$          10.770.202,00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2011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Prevista LDO - 1º </a:t>
                      </a:r>
                      <a:r>
                        <a:rPr lang="pt-BR" sz="2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Quadrim</a:t>
                      </a: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./25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R$              -215.495,02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4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070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71636"/>
          </a:xfrm>
        </p:spPr>
        <p:txBody>
          <a:bodyPr>
            <a:noAutofit/>
          </a:bodyPr>
          <a:lstStyle/>
          <a:p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r>
              <a:rPr lang="pt-BR" sz="2800" b="1" dirty="0"/>
              <a:t>Sumário da Apresentação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285720" y="285728"/>
            <a:ext cx="8643998" cy="62865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20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endParaRPr lang="pt-BR" sz="1800" dirty="0"/>
          </a:p>
          <a:p>
            <a:pPr>
              <a:buNone/>
            </a:pPr>
            <a:r>
              <a:rPr lang="pt-BR" sz="1800" dirty="0"/>
              <a:t>     </a:t>
            </a:r>
          </a:p>
          <a:p>
            <a:endParaRPr lang="pt-BR" sz="1800" dirty="0"/>
          </a:p>
          <a:p>
            <a:endParaRPr lang="pt-BR" sz="1800" dirty="0"/>
          </a:p>
        </p:txBody>
      </p:sp>
      <p:pic>
        <p:nvPicPr>
          <p:cNvPr id="8" name="Imagem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00042"/>
            <a:ext cx="1500198" cy="84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92877" y="1340768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RESULTADO: NOMINAL e PRIMÁRIO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3921"/>
              </p:ext>
            </p:extLst>
          </p:nvPr>
        </p:nvGraphicFramePr>
        <p:xfrm>
          <a:off x="428596" y="1857365"/>
          <a:ext cx="8358248" cy="45959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75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2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185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bg1"/>
                          </a:solidFill>
                        </a:rPr>
                        <a:t>DESCRIÇÃO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531">
                <a:tc>
                  <a:txBody>
                    <a:bodyPr/>
                    <a:lstStyle/>
                    <a:p>
                      <a:r>
                        <a:rPr lang="pt-BR" sz="2800" dirty="0"/>
                        <a:t>Resultado</a:t>
                      </a:r>
                      <a:r>
                        <a:rPr lang="pt-BR" sz="2800" baseline="0" dirty="0"/>
                        <a:t> Nominal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R$          10.770.202,00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198">
                <a:tc>
                  <a:txBody>
                    <a:bodyPr/>
                    <a:lstStyle/>
                    <a:p>
                      <a:pPr algn="l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450926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r>
                        <a:rPr lang="pt-BR" sz="2800" dirty="0"/>
                        <a:t>Resultado Primário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R$           8.492.824,38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l" fontAlgn="b"/>
                      <a:endParaRPr lang="pt-BR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855646"/>
                  </a:ext>
                </a:extLst>
              </a:tr>
              <a:tr h="1386587">
                <a:tc gridSpan="2">
                  <a:txBody>
                    <a:bodyPr/>
                    <a:lstStyle/>
                    <a:p>
                      <a:endParaRPr lang="pt-BR" sz="2000" dirty="0"/>
                    </a:p>
                    <a:p>
                      <a:endParaRPr lang="pt-BR" sz="2000" dirty="0"/>
                    </a:p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Fonte:</a:t>
                      </a:r>
                      <a:r>
                        <a:rPr lang="pt-BR" sz="20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RREO Anexo 06 (Consolidado) Agosto/2025 (2º Quadrimestre/25)</a:t>
                      </a:r>
                      <a:endParaRPr lang="pt-BR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11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335255"/>
              </p:ext>
            </p:extLst>
          </p:nvPr>
        </p:nvGraphicFramePr>
        <p:xfrm>
          <a:off x="323528" y="1052735"/>
          <a:ext cx="8640959" cy="5662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3865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Dívida Consolidada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      715.625,82     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Dívida Consolidada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(R$</a:t>
                      </a:r>
                      <a:r>
                        <a:rPr lang="pt-BR" sz="2000" b="1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41.024.791,92)</a:t>
                      </a: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4545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350216"/>
                  </a:ext>
                </a:extLst>
              </a:tr>
              <a:tr h="3957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Receita Corrente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 63.924.759,25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8175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Transferências Obrigatórias da União relativa às emendas individuais (art. 166-A, § 1º da CF)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R$                   247.800,00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8175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Receita Corrente Líquida ajustada para cálculo do limite de endividamento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63.676.959,25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027585"/>
                  </a:ext>
                </a:extLst>
              </a:tr>
              <a:tr h="6853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da Dívida Consolidada sobre a Receita Corrente Líquida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1,12%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008198"/>
                  </a:ext>
                </a:extLst>
              </a:tr>
              <a:tr h="550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da Dívida Consolidada sobre a RCL ajustada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pt-BR" sz="2000" b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64,74 </a:t>
                      </a:r>
                      <a:r>
                        <a:rPr lang="pt-BR" sz="20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23193"/>
                  </a:ext>
                </a:extLst>
              </a:tr>
              <a:tr h="550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 definido por resolução do Senado Federal – 120%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 76.412.351,10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94002"/>
                  </a:ext>
                </a:extLst>
              </a:tr>
              <a:tr h="550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 de Alerta (Inciso III do § do art. 598 da LRF – 108%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R$            68.771.115,99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77200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42475"/>
            <a:ext cx="8568951" cy="6232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 DÍVIDA CONSOLIDADA LÍQUIDA</a:t>
            </a:r>
            <a:endParaRPr lang="pt-BR" alt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2º QUADRIMESTRE/25 – ANEXO 2 - RGF</a:t>
            </a:r>
            <a:endParaRPr lang="pt-BR" alt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382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453217"/>
              </p:ext>
            </p:extLst>
          </p:nvPr>
        </p:nvGraphicFramePr>
        <p:xfrm>
          <a:off x="323528" y="1052735"/>
          <a:ext cx="8640959" cy="5662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3830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577129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RCL – RECEITA CORRENTE LÍQUIDA (últimos 12 meses)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</a:t>
                      </a:r>
                      <a:r>
                        <a:rPr lang="pt-BR" sz="1800" b="0" baseline="0" dirty="0">
                          <a:solidFill>
                            <a:schemeClr val="tx1"/>
                          </a:solidFill>
                          <a:effectLst/>
                        </a:rPr>
                        <a:t> 63.924.759,25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            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625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TRANSFERÊNCIA OBRIGATÓRIAS – EMENDAS INDIVIDUAIS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 247.800,00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8411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RCL AJUSTADA PARA CÁLCULO DE LIMITE DE INDIVIDAMENTO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R$            63.676.959,25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1135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 TOTAL DAS GRARANTIAS SOBRE A RCL AJUSTADA</a:t>
                      </a:r>
                      <a:endParaRPr lang="pt-BR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9237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DEFINIDO POR RESOLUÇÃO DO SENADO FEDERAL (22%)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14.008.931,04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14354"/>
                  </a:ext>
                </a:extLst>
              </a:tr>
              <a:tr h="14319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DE ALERTA (Art. 59 da LRF) 90%,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12.608.037,93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9531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42475"/>
            <a:ext cx="8568951" cy="6232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DAS GARANTIAS E CONTRAGARANTIA DE VALORES</a:t>
            </a:r>
            <a:endParaRPr lang="pt-BR" alt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2º QUADRIMESTRE/25 – ANEXO 3 - RGF</a:t>
            </a:r>
            <a:endParaRPr lang="pt-BR" alt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58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D5F167-5CEF-4298-B48D-84C5CCA64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221022"/>
              </p:ext>
            </p:extLst>
          </p:nvPr>
        </p:nvGraphicFramePr>
        <p:xfrm>
          <a:off x="323528" y="1052735"/>
          <a:ext cx="8640959" cy="5662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3830">
                  <a:extLst>
                    <a:ext uri="{9D8B030D-6E8A-4147-A177-3AD203B41FA5}">
                      <a16:colId xmlns:a16="http://schemas.microsoft.com/office/drawing/2014/main" val="3330288829"/>
                    </a:ext>
                  </a:extLst>
                </a:gridCol>
                <a:gridCol w="2577129">
                  <a:extLst>
                    <a:ext uri="{9D8B030D-6E8A-4147-A177-3AD203B41FA5}">
                      <a16:colId xmlns:a16="http://schemas.microsoft.com/office/drawing/2014/main" val="309175269"/>
                    </a:ext>
                  </a:extLst>
                </a:gridCol>
              </a:tblGrid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RCL – RECEITA CORRENTE LÍQUIDA (últimos 12 meses)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63.924.759,25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7645"/>
                  </a:ext>
                </a:extLst>
              </a:tr>
              <a:tr h="6258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TRANSFERÊNCIA OBRIGATÓRIAS – EMENDAS INDIVIDUAIS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    247.800,00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05743"/>
                  </a:ext>
                </a:extLst>
              </a:tr>
              <a:tr h="8411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RCL AJUSTADA PARA CÁLCULO DE LIMITE DE INDIVIDAMENTO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R$              63.676.959,25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3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40053"/>
                  </a:ext>
                </a:extLst>
              </a:tr>
              <a:tr h="11359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LIMITE GERAL DEFINIDO POR RESOLUÇÃO DO SENADO FEDERAL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PARA OPERAÇÕES DE CRÉDITO INTERNAS E EXTERNAS (16%)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10.188.313,48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92371"/>
                  </a:ext>
                </a:extLst>
              </a:tr>
              <a:tr h="542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LIMITE DE ALERTA (ARTIGO 59 DA LRF) 90%             (14,40%)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R$                9.169.482,13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14354"/>
                  </a:ext>
                </a:extLst>
              </a:tr>
              <a:tr h="14319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OPERAÇÕES DE CRÉDITO POR ANTECIPAÇÃO DE RECEITA ORÇAMENTÁRIA (7%)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R$                              0,00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9531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D814D49-7B47-4283-A3B7-32A0B30F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90" y="142475"/>
            <a:ext cx="8568951" cy="6232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 OPERAÇÃO DE CRÉDITO</a:t>
            </a:r>
            <a:endParaRPr lang="pt-BR" alt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2º QUADRIMESTRE/25 – ANEXO 4 RGF</a:t>
            </a:r>
            <a:endParaRPr lang="pt-BR" alt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619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7D8945A0-DBAC-4A7F-98C6-ACFB60E52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112646"/>
              </p:ext>
            </p:extLst>
          </p:nvPr>
        </p:nvGraphicFramePr>
        <p:xfrm>
          <a:off x="179513" y="980728"/>
          <a:ext cx="8746028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3">
                  <a:extLst>
                    <a:ext uri="{9D8B030D-6E8A-4147-A177-3AD203B41FA5}">
                      <a16:colId xmlns:a16="http://schemas.microsoft.com/office/drawing/2014/main" val="193095946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91985517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747048342"/>
                    </a:ext>
                  </a:extLst>
                </a:gridCol>
                <a:gridCol w="1977277">
                  <a:extLst>
                    <a:ext uri="{9D8B030D-6E8A-4147-A177-3AD203B41FA5}">
                      <a16:colId xmlns:a16="http://schemas.microsoft.com/office/drawing/2014/main" val="1811291961"/>
                    </a:ext>
                  </a:extLst>
                </a:gridCol>
              </a:tblGrid>
              <a:tr h="889063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Previsão Atualizada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Receita Realizada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Saldo não Realizado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068470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Receitas de Operação de Crédito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  117.105,29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( R$ 117.105,29)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7590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Dotação Atualizada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Despesa Empenhada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Saldo Não Executado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93198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Despesa de Capital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20.702.186,68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 19.226.393,55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1.475.793,13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3717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Investimentos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pt-BR">
                          <a:solidFill>
                            <a:schemeClr val="tx1"/>
                          </a:solidFill>
                        </a:rPr>
                        <a:t>$  20.414.855,60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 19.043.108,19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1.371.747,41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99208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Amortização de Dívida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  287.331,08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      183.285,36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   104.045,72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89807"/>
                  </a:ext>
                </a:extLst>
              </a:tr>
              <a:tr h="51509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Despesa de Capital Líquido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R$ 20.702.186,68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50" dirty="0">
                          <a:solidFill>
                            <a:schemeClr val="tx1"/>
                          </a:solidFill>
                        </a:rPr>
                        <a:t>R$     19.226.393,55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R$      1.475.793,13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561588"/>
                  </a:ext>
                </a:extLst>
              </a:tr>
              <a:tr h="88906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Resultado para apuração da Regra de Ouro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(R$ 20.585.081,39)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(R$ 19.226.393,55)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solidFill>
                            <a:schemeClr val="tx1"/>
                          </a:solidFill>
                        </a:rPr>
                        <a:t>(R$ 1.358.687,84)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9529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79696B9-0213-4AA9-82F9-67395D8D9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88640"/>
            <a:ext cx="8568951" cy="6232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DEMONSTRATIVO DAS RECEITAS DE OPERAÇÕES DE CRÉDITO E DESPESA DE CAPITAL</a:t>
            </a:r>
            <a:endParaRPr lang="pt-BR" alt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2º QUADRIMESTRE/25 – ANEXO 09 RREO</a:t>
            </a:r>
            <a:endParaRPr lang="pt-BR" alt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3482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018DA1A-E13B-F741-098E-89925C501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1268760"/>
            <a:ext cx="8928992" cy="5328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AAE669B-62EA-10C7-22E7-00C7BFADF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3848" y="116632"/>
            <a:ext cx="2952328" cy="91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59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E30E506-A827-BD8A-66E4-31CF83384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52" y="-99392"/>
            <a:ext cx="9036496" cy="220486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CEE7A42-366C-BAFC-10D3-73853985D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204864"/>
            <a:ext cx="8928992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024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342FA91-A44B-A986-B256-8A9809E57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9" y="116631"/>
            <a:ext cx="8915595" cy="874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54D210-1BB3-5A51-83B8-AC923931F53B}"/>
              </a:ext>
            </a:extLst>
          </p:cNvPr>
          <p:cNvSpPr txBox="1"/>
          <p:nvPr/>
        </p:nvSpPr>
        <p:spPr>
          <a:xfrm>
            <a:off x="114202" y="1052736"/>
            <a:ext cx="8924432" cy="677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Berlin Sans FB Demi" panose="020E0802020502020306" pitchFamily="34" charset="0"/>
              </a:rPr>
              <a:t>FONTE: Recursos Próprios</a:t>
            </a:r>
          </a:p>
          <a:p>
            <a:pPr algn="ctr"/>
            <a:endParaRPr lang="pt-BR" b="1" dirty="0">
              <a:latin typeface="Berlin Sans FB Demi" panose="020E0802020502020306" pitchFamily="34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21EFC1F-1D3C-BF26-9654-B25A8F8C3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555298"/>
              </p:ext>
            </p:extLst>
          </p:nvPr>
        </p:nvGraphicFramePr>
        <p:xfrm>
          <a:off x="109783" y="1760462"/>
          <a:ext cx="8924433" cy="47871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06433">
                  <a:extLst>
                    <a:ext uri="{9D8B030D-6E8A-4147-A177-3AD203B41FA5}">
                      <a16:colId xmlns:a16="http://schemas.microsoft.com/office/drawing/2014/main" val="1331177958"/>
                    </a:ext>
                  </a:extLst>
                </a:gridCol>
                <a:gridCol w="2518000">
                  <a:extLst>
                    <a:ext uri="{9D8B030D-6E8A-4147-A177-3AD203B41FA5}">
                      <a16:colId xmlns:a16="http://schemas.microsoft.com/office/drawing/2014/main" val="79842659"/>
                    </a:ext>
                  </a:extLst>
                </a:gridCol>
              </a:tblGrid>
              <a:tr h="460432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273158"/>
                  </a:ext>
                </a:extLst>
              </a:tr>
              <a:tr h="760175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LOCAÇÃO DE ESTRUTURAS (PALCO, SONORIZAÇÃO, ILUMINAÇÃO, GERADOR, TENDAS...)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566.421,00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51849"/>
                  </a:ext>
                </a:extLst>
              </a:tr>
              <a:tr h="554867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LOCAÇÃO BANHEIROS QUÍMICOS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29.850,00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41745"/>
                  </a:ext>
                </a:extLst>
              </a:tr>
              <a:tr h="594167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SERVIÇOS DE SEGURANÇA</a:t>
                      </a:r>
                      <a:endParaRPr lang="pt-BR" sz="2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23.908,00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36844"/>
                  </a:ext>
                </a:extLst>
              </a:tr>
              <a:tr h="554867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ECAD - 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Escritório Central de Arrecadação e Distribuição</a:t>
                      </a:r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11.061,85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37061"/>
                  </a:ext>
                </a:extLst>
              </a:tr>
              <a:tr h="713616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PRESTAÇÃO DE SERVIÇOS DE PUBLICIDADE (Comunicação Visual)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13.780,00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60355"/>
                  </a:ext>
                </a:extLst>
              </a:tr>
              <a:tr h="594167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SERVIÇOS DE CONFECÇÃO DE FAIXAS, OUTDOORS, PLACAS..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20.842,00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93561"/>
                  </a:ext>
                </a:extLst>
              </a:tr>
              <a:tr h="554867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SERVIÇOS DE ORNAMENTAÇÃO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20.115,53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6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53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4830795-B82C-4F77-8099-2A9C620EC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953713"/>
              </p:ext>
            </p:extLst>
          </p:nvPr>
        </p:nvGraphicFramePr>
        <p:xfrm>
          <a:off x="123039" y="1628800"/>
          <a:ext cx="8871357" cy="53263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393177">
                  <a:extLst>
                    <a:ext uri="{9D8B030D-6E8A-4147-A177-3AD203B41FA5}">
                      <a16:colId xmlns:a16="http://schemas.microsoft.com/office/drawing/2014/main" val="1331177958"/>
                    </a:ext>
                  </a:extLst>
                </a:gridCol>
                <a:gridCol w="2478180">
                  <a:extLst>
                    <a:ext uri="{9D8B030D-6E8A-4147-A177-3AD203B41FA5}">
                      <a16:colId xmlns:a16="http://schemas.microsoft.com/office/drawing/2014/main" val="79842659"/>
                    </a:ext>
                  </a:extLst>
                </a:gridCol>
              </a:tblGrid>
              <a:tr h="581022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DESCRIÇÃO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TOTAL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96273158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CONTRATAÇÃO SHOW HUMBERTO &amp; RONALDO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253.000,00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46851849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CONTRATAÇÃO  SHOW CARREIRO &amp; CAPATAZ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150.000,00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6736737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LOCAÇÃO DE EXTINTORES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5.600,00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0883586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AQUISIÇÃO DE GÊNEROS ALIMENTÍCIOS (ALIMENTAÇÃO PARA OS GRUPOS)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20.517,47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34531918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TAXA LIGAÇÃO PROVISÓRIA DE ENERGIA ELÉTRICA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5.901,94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88604170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TAXA ALVARÁ CORPO DE BOMBEIROS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2.641,80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19176712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48137061"/>
                  </a:ext>
                </a:extLst>
              </a:tr>
              <a:tr h="581022">
                <a:tc>
                  <a:txBody>
                    <a:bodyPr/>
                    <a:lstStyle/>
                    <a:p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DE DESPESA COM RECUSOS PRÓPRIOS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1.123.871,27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0489254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B83430D-64F0-4E6B-BB51-1F513906DFCA}"/>
              </a:ext>
            </a:extLst>
          </p:cNvPr>
          <p:cNvSpPr txBox="1"/>
          <p:nvPr/>
        </p:nvSpPr>
        <p:spPr>
          <a:xfrm>
            <a:off x="100919" y="1196752"/>
            <a:ext cx="8871357" cy="400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FONTE: RECURSOS PRÓPRIOS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E17AE2-1E31-F16B-5B7B-5B48B9B4D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1" y="151844"/>
            <a:ext cx="8915595" cy="972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49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F15EBFD-91E1-49D1-B969-3770FC7A4EA8}"/>
              </a:ext>
            </a:extLst>
          </p:cNvPr>
          <p:cNvSpPr/>
          <p:nvPr/>
        </p:nvSpPr>
        <p:spPr>
          <a:xfrm>
            <a:off x="249573" y="4747594"/>
            <a:ext cx="86448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algn="ctr">
              <a:tabLst>
                <a:tab pos="342900" algn="l"/>
              </a:tabLst>
            </a:pPr>
            <a:r>
              <a:rPr lang="pt-BR" sz="4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</a:rPr>
              <a:t>Centro de Cultura Italiana</a:t>
            </a:r>
          </a:p>
          <a:p>
            <a:pPr marL="342900" algn="ctr">
              <a:tabLst>
                <a:tab pos="342900" algn="l"/>
              </a:tabLst>
            </a:pPr>
            <a:r>
              <a:rPr lang="pt-BR" sz="4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</a:rPr>
              <a:t> de Vila Pavão</a:t>
            </a:r>
            <a:endParaRPr lang="pt-BR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5E6C64-AB1B-48A0-91E2-45B1EE951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3928" y="3512714"/>
            <a:ext cx="1629561" cy="106841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A92F98-CCEF-4221-A714-B92270EEF1A6}"/>
              </a:ext>
            </a:extLst>
          </p:cNvPr>
          <p:cNvSpPr txBox="1"/>
          <p:nvPr/>
        </p:nvSpPr>
        <p:spPr>
          <a:xfrm>
            <a:off x="27264" y="2481532"/>
            <a:ext cx="8867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algn="ctr">
              <a:tabLst>
                <a:tab pos="342900" algn="l"/>
              </a:tabLst>
            </a:pPr>
            <a:r>
              <a:rPr lang="pt-BR" sz="4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</a:rPr>
              <a:t>ARRECADAÇÃO</a:t>
            </a:r>
            <a:endParaRPr lang="pt-BR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62204D3-E7BD-B146-AA13-B8D4F9587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1" y="151844"/>
            <a:ext cx="8915595" cy="18369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977603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4DC0A5F-C251-D164-7BBD-28434FE36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116632"/>
            <a:ext cx="8712967" cy="6741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805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B369D96-DDBE-E214-44E7-DCB69922D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116632"/>
            <a:ext cx="8928992" cy="6741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4939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4830795-B82C-4F77-8099-2A9C620EC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342030"/>
              </p:ext>
            </p:extLst>
          </p:nvPr>
        </p:nvGraphicFramePr>
        <p:xfrm>
          <a:off x="88085" y="2708920"/>
          <a:ext cx="8871358" cy="3997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56123">
                  <a:extLst>
                    <a:ext uri="{9D8B030D-6E8A-4147-A177-3AD203B41FA5}">
                      <a16:colId xmlns:a16="http://schemas.microsoft.com/office/drawing/2014/main" val="1331177958"/>
                    </a:ext>
                  </a:extLst>
                </a:gridCol>
                <a:gridCol w="2515235">
                  <a:extLst>
                    <a:ext uri="{9D8B030D-6E8A-4147-A177-3AD203B41FA5}">
                      <a16:colId xmlns:a16="http://schemas.microsoft.com/office/drawing/2014/main" val="79842659"/>
                    </a:ext>
                  </a:extLst>
                </a:gridCol>
              </a:tblGrid>
              <a:tr h="39972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DESCRIÇÃO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TOTAL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96273158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DISCRIMINAÇÃO DA RECEITA</a:t>
                      </a:r>
                      <a:endParaRPr lang="pt-B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46851849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VENDA DE ESPAÇO PÚBLICO (TERCEIRIZADO)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70.000,00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6736737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PATROCÍNIO DOS FORNECEDORES DA PREFEITURA 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32.700,00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77954862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PATROCÍNIO DOS BANESTES S/A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25.000,00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34531918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PATROCÍNIO DO SICOOB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10.000,00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2841745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PATROCÍNIO COOABRIEL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10.000,00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24416026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VENDA DE ESPAÇO PÚBLICO (COMISSÃO DA 26ª POMITAFRO)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  1.000,00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93136844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RESTITUIÇÃO LIMPEZA BANHEIROS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        600,00</a:t>
                      </a:r>
                      <a:endParaRPr lang="pt-BR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24529123"/>
                  </a:ext>
                </a:extLst>
              </a:tr>
              <a:tr h="399724">
                <a:tc>
                  <a:txBody>
                    <a:bodyPr/>
                    <a:lstStyle/>
                    <a:p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pt-B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149.300,00</a:t>
                      </a:r>
                      <a:endParaRPr lang="pt-B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0489254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B83430D-64F0-4E6B-BB51-1F513906DFCA}"/>
              </a:ext>
            </a:extLst>
          </p:cNvPr>
          <p:cNvSpPr txBox="1"/>
          <p:nvPr/>
        </p:nvSpPr>
        <p:spPr>
          <a:xfrm>
            <a:off x="73586" y="2250083"/>
            <a:ext cx="88713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Berlin Sans FB Demi" panose="020E0802020502020306" pitchFamily="34" charset="0"/>
              </a:rPr>
              <a:t>FONTE: RECURSOS DE PATROCÍNIOS E VENDA DE ESPACO PÚBLICO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19E2511-4202-6F20-5E80-FFC908192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2" y="177929"/>
            <a:ext cx="8915595" cy="18789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6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4830795-B82C-4F77-8099-2A9C620EC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920747"/>
              </p:ext>
            </p:extLst>
          </p:nvPr>
        </p:nvGraphicFramePr>
        <p:xfrm>
          <a:off x="88085" y="2652953"/>
          <a:ext cx="8871358" cy="4027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6083">
                  <a:extLst>
                    <a:ext uri="{9D8B030D-6E8A-4147-A177-3AD203B41FA5}">
                      <a16:colId xmlns:a16="http://schemas.microsoft.com/office/drawing/2014/main" val="1331177958"/>
                    </a:ext>
                  </a:extLst>
                </a:gridCol>
                <a:gridCol w="2875275">
                  <a:extLst>
                    <a:ext uri="{9D8B030D-6E8A-4147-A177-3AD203B41FA5}">
                      <a16:colId xmlns:a16="http://schemas.microsoft.com/office/drawing/2014/main" val="79842659"/>
                    </a:ext>
                  </a:extLst>
                </a:gridCol>
              </a:tblGrid>
              <a:tr h="521289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273158"/>
                  </a:ext>
                </a:extLst>
              </a:tr>
              <a:tr h="591701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CACHÊ DAS BANDAS CULTURAIS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6736737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BANDA OS GERMANOS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10.800,00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34531918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BANDA </a:t>
                      </a:r>
                      <a:r>
                        <a:rPr lang="pt-BR" sz="2000" b="0" i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UP POMERISCH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10.000,00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796302102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BANDA BRASITÁLIA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8.500,00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862841745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SHOW JS BANDA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8.000,00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93136844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SHOW DO KEVELIN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6.000,00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848137061"/>
                  </a:ext>
                </a:extLst>
              </a:tr>
              <a:tr h="48568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43.300,00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132051167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B83430D-64F0-4E6B-BB51-1F513906DFCA}"/>
              </a:ext>
            </a:extLst>
          </p:cNvPr>
          <p:cNvSpPr txBox="1"/>
          <p:nvPr/>
        </p:nvSpPr>
        <p:spPr>
          <a:xfrm>
            <a:off x="114202" y="2204864"/>
            <a:ext cx="8871357" cy="400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FONTE: RECURSOS DE PATROCÍNIOS E VENDA DE ESPACO PÚBLICO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ECD52BB-2DDD-48DD-9CBB-BF9930D1D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2" y="177929"/>
            <a:ext cx="8915595" cy="18789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1600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4830795-B82C-4F77-8099-2A9C620EC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4838"/>
              </p:ext>
            </p:extLst>
          </p:nvPr>
        </p:nvGraphicFramePr>
        <p:xfrm>
          <a:off x="88085" y="2811407"/>
          <a:ext cx="8871357" cy="392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4075">
                  <a:extLst>
                    <a:ext uri="{9D8B030D-6E8A-4147-A177-3AD203B41FA5}">
                      <a16:colId xmlns:a16="http://schemas.microsoft.com/office/drawing/2014/main" val="1331177958"/>
                    </a:ext>
                  </a:extLst>
                </a:gridCol>
                <a:gridCol w="2947282">
                  <a:extLst>
                    <a:ext uri="{9D8B030D-6E8A-4147-A177-3AD203B41FA5}">
                      <a16:colId xmlns:a16="http://schemas.microsoft.com/office/drawing/2014/main" val="79842659"/>
                    </a:ext>
                  </a:extLst>
                </a:gridCol>
              </a:tblGrid>
              <a:tr h="561965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 marL="68580" marR="68580" marT="34290" marB="3429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273158"/>
                  </a:ext>
                </a:extLst>
              </a:tr>
              <a:tr h="54038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DISCRIMINAÇÃO DA DESPESA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46851849"/>
                  </a:ext>
                </a:extLst>
              </a:tr>
              <a:tr h="38185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Despesa com Lanches no Camarim e Seguranças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10.789,52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834833405"/>
                  </a:ext>
                </a:extLst>
              </a:tr>
              <a:tr h="48915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Aluguel de mesas e cadeiras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  9.080,00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34531918"/>
                  </a:ext>
                </a:extLst>
              </a:tr>
              <a:tr h="48915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Repasse aos Grupos Folclóricos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22.500,00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862841745"/>
                  </a:ext>
                </a:extLst>
              </a:tr>
              <a:tr h="48915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Premiação das Rainhas da 26ª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Pomitafro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  3.000,00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93136844"/>
                  </a:ext>
                </a:extLst>
              </a:tr>
              <a:tr h="48915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Despesa com Hospedagem (artistas e jurados)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  1.540,00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848137061"/>
                  </a:ext>
                </a:extLst>
              </a:tr>
              <a:tr h="48915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Despesa com Divulgação e Publicidade (A Notícia)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                           24.710,00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54714727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B83430D-64F0-4E6B-BB51-1F513906DFCA}"/>
              </a:ext>
            </a:extLst>
          </p:cNvPr>
          <p:cNvSpPr txBox="1"/>
          <p:nvPr/>
        </p:nvSpPr>
        <p:spPr>
          <a:xfrm>
            <a:off x="161806" y="2240508"/>
            <a:ext cx="8871357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Berlin Sans FB Demi" panose="020E0802020502020306" pitchFamily="34" charset="0"/>
              </a:rPr>
              <a:t>FONTE: RECURSOS DE PATROCÍNIOS E VENDA DE ESPACO PÚBLICO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93F719F-C16B-72D6-C066-87D6D61A7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2" y="177929"/>
            <a:ext cx="8915595" cy="18789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893039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EA45EF-A61F-A683-8315-D1E05B2C3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00" y="178025"/>
            <a:ext cx="8915595" cy="17388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E8B03F-01A8-C3BF-E339-73D757ACF3F0}"/>
              </a:ext>
            </a:extLst>
          </p:cNvPr>
          <p:cNvSpPr txBox="1"/>
          <p:nvPr/>
        </p:nvSpPr>
        <p:spPr>
          <a:xfrm>
            <a:off x="142402" y="1988840"/>
            <a:ext cx="891559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Berlin Sans FB Demi" panose="020E0802020502020306" pitchFamily="34" charset="0"/>
              </a:rPr>
              <a:t>FONTE: RECURSOS DE PATROCÍNIOS E VENDA DE ESPACO PÚBLICO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D7A2F8F-3D84-C9C5-4410-95E4221F1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550070"/>
              </p:ext>
            </p:extLst>
          </p:nvPr>
        </p:nvGraphicFramePr>
        <p:xfrm>
          <a:off x="142893" y="2430179"/>
          <a:ext cx="8915595" cy="3616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315">
                  <a:extLst>
                    <a:ext uri="{9D8B030D-6E8A-4147-A177-3AD203B41FA5}">
                      <a16:colId xmlns:a16="http://schemas.microsoft.com/office/drawing/2014/main" val="2034309183"/>
                    </a:ext>
                  </a:extLst>
                </a:gridCol>
                <a:gridCol w="2614280">
                  <a:extLst>
                    <a:ext uri="{9D8B030D-6E8A-4147-A177-3AD203B41FA5}">
                      <a16:colId xmlns:a16="http://schemas.microsoft.com/office/drawing/2014/main" val="886745207"/>
                    </a:ext>
                  </a:extLst>
                </a:gridCol>
              </a:tblGrid>
              <a:tr h="318737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DESCRIÇÃO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42976"/>
                  </a:ext>
                </a:extLst>
              </a:tr>
              <a:tr h="422058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DISCRIMINAÇÃO DA DESPESA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14707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Serviços de Fotografia e Cinematografia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15.000,00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160325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NV DEPRESSÃO – Divulgação e Publicidade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3.000,00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8566693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Contratação Equipe de Limpeza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        3.000,00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5769759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Contratação Coordenação Alimentação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        1.500,00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0194165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Locação Sonorização Festival Gastronômico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1.200,00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7550638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Despesa com Salão da </a:t>
                      </a:r>
                      <a:r>
                        <a:rPr lang="pt-BR" sz="2000" b="0" i="0" u="none" strike="noStrike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Ágatha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2.700,00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3502695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Aquisição de Malhas para Ornamentação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2.832,86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6973842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Outros Diversos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2.158,89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9106434"/>
                  </a:ext>
                </a:extLst>
              </a:tr>
              <a:tr h="290165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SOMA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103.011,27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3641353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8E641F6-BBB3-E9C2-2D9C-F0AB6E810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159124"/>
              </p:ext>
            </p:extLst>
          </p:nvPr>
        </p:nvGraphicFramePr>
        <p:xfrm>
          <a:off x="166601" y="6118929"/>
          <a:ext cx="8915595" cy="738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7607">
                  <a:extLst>
                    <a:ext uri="{9D8B030D-6E8A-4147-A177-3AD203B41FA5}">
                      <a16:colId xmlns:a16="http://schemas.microsoft.com/office/drawing/2014/main" val="3071741345"/>
                    </a:ext>
                  </a:extLst>
                </a:gridCol>
                <a:gridCol w="2637988">
                  <a:extLst>
                    <a:ext uri="{9D8B030D-6E8A-4147-A177-3AD203B41FA5}">
                      <a16:colId xmlns:a16="http://schemas.microsoft.com/office/drawing/2014/main" val="2438163504"/>
                    </a:ext>
                  </a:extLst>
                </a:gridCol>
              </a:tblGrid>
              <a:tr h="36939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dos Shows Regionais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43.300,00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05309"/>
                  </a:ext>
                </a:extLst>
              </a:tr>
              <a:tr h="36939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 Geral</a:t>
                      </a:r>
                    </a:p>
                  </a:txBody>
                  <a:tcPr marL="9525" marR="9525" marT="9525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146.311,27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606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10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8FFCF7-829F-45F8-7F7D-83FD72EDF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2" y="177929"/>
            <a:ext cx="8915595" cy="18789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A57D4B-D5C0-5A51-35FC-8DF1BBA1F7D0}"/>
              </a:ext>
            </a:extLst>
          </p:cNvPr>
          <p:cNvSpPr txBox="1"/>
          <p:nvPr/>
        </p:nvSpPr>
        <p:spPr>
          <a:xfrm>
            <a:off x="84913" y="2204864"/>
            <a:ext cx="890396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 TOTAL DA 25ª POMITAFRO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D2596E7-4B9C-8714-592B-E4FF403AB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729321"/>
              </p:ext>
            </p:extLst>
          </p:nvPr>
        </p:nvGraphicFramePr>
        <p:xfrm>
          <a:off x="117568" y="2814537"/>
          <a:ext cx="8838653" cy="3865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52">
                  <a:extLst>
                    <a:ext uri="{9D8B030D-6E8A-4147-A177-3AD203B41FA5}">
                      <a16:colId xmlns:a16="http://schemas.microsoft.com/office/drawing/2014/main" val="2658376476"/>
                    </a:ext>
                  </a:extLst>
                </a:gridCol>
                <a:gridCol w="3304101">
                  <a:extLst>
                    <a:ext uri="{9D8B030D-6E8A-4147-A177-3AD203B41FA5}">
                      <a16:colId xmlns:a16="http://schemas.microsoft.com/office/drawing/2014/main" val="2317909931"/>
                    </a:ext>
                  </a:extLst>
                </a:gridCol>
              </a:tblGrid>
              <a:tr h="973953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FONTE DE RECURSOS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768661"/>
                  </a:ext>
                </a:extLst>
              </a:tr>
              <a:tr h="781807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RECURSO PRÓPRIOS/PREFEITURA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1.123.871,27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42834"/>
                  </a:ext>
                </a:extLst>
              </a:tr>
              <a:tr h="1135821">
                <a:tc>
                  <a:txBody>
                    <a:bodyPr/>
                    <a:lstStyle/>
                    <a:p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RECURSOS CECIVIP (Patrocínios e venda de espaço público)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    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146.311,27</a:t>
                      </a:r>
                    </a:p>
                    <a:p>
                      <a:pPr algn="r"/>
                      <a:endParaRPr lang="pt-BR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900739"/>
                  </a:ext>
                </a:extLst>
              </a:tr>
              <a:tr h="973953">
                <a:tc>
                  <a:txBody>
                    <a:bodyPr/>
                    <a:lstStyle/>
                    <a:p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R$                1.270.182,54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222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36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4400" b="1" dirty="0"/>
              <a:t>Obrigado!</a:t>
            </a:r>
          </a:p>
          <a:p>
            <a:pPr marL="0" indent="0" algn="ctr">
              <a:buNone/>
            </a:pPr>
            <a:endParaRPr lang="pt-BR" sz="4400" dirty="0"/>
          </a:p>
          <a:p>
            <a:pPr marL="0" indent="0" algn="ctr">
              <a:buNone/>
            </a:pPr>
            <a:r>
              <a:rPr lang="pt-BR" sz="4400" b="1" dirty="0"/>
              <a:t>Valdecir Berger</a:t>
            </a:r>
          </a:p>
          <a:p>
            <a:pPr marL="0" indent="0" algn="ctr">
              <a:buNone/>
            </a:pPr>
            <a:r>
              <a:rPr lang="pt-BR" sz="4400" b="1" dirty="0"/>
              <a:t>Secretário Municipal de </a:t>
            </a:r>
          </a:p>
          <a:p>
            <a:pPr marL="0" indent="0" algn="ctr">
              <a:buNone/>
            </a:pPr>
            <a:r>
              <a:rPr lang="pt-BR" sz="4400" b="1" dirty="0"/>
              <a:t>Finanças e Orçamento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Tel. 99822-9902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E-mail: financeiro@vilapavao.es.gov.br</a:t>
            </a:r>
          </a:p>
        </p:txBody>
      </p:sp>
    </p:spTree>
    <p:extLst>
      <p:ext uri="{BB962C8B-B14F-4D97-AF65-F5344CB8AC3E}">
        <p14:creationId xmlns:p14="http://schemas.microsoft.com/office/powerpoint/2010/main" val="2132666596"/>
      </p:ext>
    </p:extLst>
  </p:cSld>
  <p:clrMapOvr>
    <a:masterClrMapping/>
  </p:clrMapOvr>
  <p:transition spd="med">
    <p:checker dir="vert"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24966</TotalTime>
  <Words>3418</Words>
  <Application>Microsoft Office PowerPoint</Application>
  <PresentationFormat>Apresentação na tela (4:3)</PresentationFormat>
  <Paragraphs>1243</Paragraphs>
  <Slides>61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8" baseType="lpstr">
      <vt:lpstr>Arial</vt:lpstr>
      <vt:lpstr>Arial Black</vt:lpstr>
      <vt:lpstr>Berlin Sans FB Demi</vt:lpstr>
      <vt:lpstr>Calibri</vt:lpstr>
      <vt:lpstr>Century Gothic</vt:lpstr>
      <vt:lpstr>Google Sans</vt:lpstr>
      <vt:lpstr>Tema do Office</vt:lpstr>
      <vt:lpstr>     PREFEITURA MUNICIPAL DE VILA PAVÃO Estado do Espírito Santo  Secretaria Municipal de Finanças e Orçamento  Audiência Pública  Demonstração e Avaliação do Cumprimento  das Metas Fiscais  2º Quadrimestre/2025   </vt:lpstr>
      <vt:lpstr>   Sumário da Apresentação</vt:lpstr>
      <vt:lpstr>Metas Fiscais</vt:lpstr>
      <vt:lpstr>Apresentação do PowerPoint</vt:lpstr>
      <vt:lpstr> Demonstrativo da  Receita Total  2º Quadrimestre/2025 </vt:lpstr>
      <vt:lpstr>Apresentação do PowerPoint</vt:lpstr>
      <vt:lpstr>Apresentação do PowerPoint</vt:lpstr>
      <vt:lpstr>Apresentação do PowerPoint</vt:lpstr>
      <vt:lpstr>  COMPARATIVO DA RECEITA TOTAL CONSOLIDADA   2º Quadrimestre/25-24 Considerando a Receita Corrente </vt:lpstr>
      <vt:lpstr>Apresentação do PowerPoint</vt:lpstr>
      <vt:lpstr>Apresentação do PowerPoint</vt:lpstr>
      <vt:lpstr>Demonstrativo das Receitas de Capital - 2º Quadrimestre/25</vt:lpstr>
      <vt:lpstr>Avaliação Cumprimento Metas  2º Quadrimestre/25</vt:lpstr>
      <vt:lpstr>Desempenho Comparativo do FPM e ICMS 2º Quadrimestre 24/25</vt:lpstr>
      <vt:lpstr>Apresentação do PowerPoint</vt:lpstr>
      <vt:lpstr>  Resultado das Metas Fiscais – 2º Quadrimestre Orçado X Arrecadado – LDO - 2025 </vt:lpstr>
      <vt:lpstr>EXECUÇÃO  DA  DESPESA  2º Quadrimestre/25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Resumo do Balancete da Despesa - Consolidado</vt:lpstr>
      <vt:lpstr>Apresentação do PowerPoint</vt:lpstr>
      <vt:lpstr>Apresentação do PowerPoint</vt:lpstr>
      <vt:lpstr>Equilíbrio Orçamentário Comparativo da Receita e Despesa Empenhado - Poder Executivo</vt:lpstr>
      <vt:lpstr>Demonstrativo do Superávit Financeiro/24</vt:lpstr>
      <vt:lpstr>Relação entre Receitas e Despesas Correntes (Últimos 12 meses)</vt:lpstr>
      <vt:lpstr>Apresentação do PowerPoint</vt:lpstr>
      <vt:lpstr>Apresentação do PowerPoint</vt:lpstr>
      <vt:lpstr>Apresentação do PowerPoint</vt:lpstr>
      <vt:lpstr> Evolução do Gasto com Pessoal  - 2º  Quadrimestre/2025 </vt:lpstr>
      <vt:lpstr>LIMITE DE GASTO – Previsão Legal</vt:lpstr>
      <vt:lpstr>Apresentação do PowerPoint</vt:lpstr>
      <vt:lpstr> Índice de Gasto na Saúde – 1º Quadrimestre/2025 Aplicação Mínima 15% </vt:lpstr>
      <vt:lpstr>Apresentação do PowerPoint</vt:lpstr>
      <vt:lpstr>DEMONSTRATIVO DA APLICAÇÃO DO  FUNDEB 70%  -  2025 – Até 2º Quadrimestre</vt:lpstr>
      <vt:lpstr>Apresentação do PowerPoint</vt:lpstr>
      <vt:lpstr>APLICAÇÃO MÍNIMA EM EDUCAÇÃO (25%)</vt:lpstr>
      <vt:lpstr>Apresentação do PowerPoint</vt:lpstr>
      <vt:lpstr>Apresentação do PowerPoint</vt:lpstr>
      <vt:lpstr>Apresentação do PowerPoint</vt:lpstr>
      <vt:lpstr>   Sumário da Apresentação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</dc:title>
  <dc:creator>USER</dc:creator>
  <cp:lastModifiedBy>Usuario</cp:lastModifiedBy>
  <cp:revision>1363</cp:revision>
  <cp:lastPrinted>2025-09-30T11:58:22Z</cp:lastPrinted>
  <dcterms:created xsi:type="dcterms:W3CDTF">2020-08-03T12:47:24Z</dcterms:created>
  <dcterms:modified xsi:type="dcterms:W3CDTF">2025-10-03T11:52:56Z</dcterms:modified>
</cp:coreProperties>
</file>