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2.xml" ContentType="application/vnd.openxmlformats-officedocument.drawingml.chartshape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6"/>
  </p:notesMasterIdLst>
  <p:sldIdLst>
    <p:sldId id="287" r:id="rId2"/>
    <p:sldId id="256" r:id="rId3"/>
    <p:sldId id="259" r:id="rId4"/>
    <p:sldId id="749" r:id="rId5"/>
    <p:sldId id="764" r:id="rId6"/>
    <p:sldId id="772" r:id="rId7"/>
    <p:sldId id="763" r:id="rId8"/>
    <p:sldId id="773" r:id="rId9"/>
    <p:sldId id="592" r:id="rId10"/>
    <p:sldId id="539" r:id="rId11"/>
    <p:sldId id="540" r:id="rId12"/>
    <p:sldId id="590" r:id="rId13"/>
    <p:sldId id="758" r:id="rId14"/>
    <p:sldId id="775" r:id="rId15"/>
    <p:sldId id="269" r:id="rId16"/>
    <p:sldId id="634" r:id="rId17"/>
    <p:sldId id="619" r:id="rId18"/>
    <p:sldId id="760" r:id="rId19"/>
    <p:sldId id="300" r:id="rId20"/>
    <p:sldId id="761" r:id="rId21"/>
    <p:sldId id="779" r:id="rId22"/>
    <p:sldId id="588" r:id="rId23"/>
    <p:sldId id="538" r:id="rId24"/>
    <p:sldId id="652" r:id="rId25"/>
    <p:sldId id="272" r:id="rId26"/>
    <p:sldId id="636" r:id="rId27"/>
    <p:sldId id="762" r:id="rId28"/>
    <p:sldId id="663" r:id="rId29"/>
    <p:sldId id="599" r:id="rId30"/>
    <p:sldId id="771" r:id="rId31"/>
    <p:sldId id="655" r:id="rId32"/>
    <p:sldId id="744" r:id="rId33"/>
    <p:sldId id="693" r:id="rId34"/>
    <p:sldId id="757" r:id="rId35"/>
    <p:sldId id="260" r:id="rId36"/>
    <p:sldId id="264" r:id="rId37"/>
    <p:sldId id="687" r:id="rId38"/>
    <p:sldId id="770" r:id="rId39"/>
    <p:sldId id="684" r:id="rId40"/>
    <p:sldId id="766" r:id="rId41"/>
    <p:sldId id="685" r:id="rId42"/>
    <p:sldId id="768" r:id="rId43"/>
    <p:sldId id="745" r:id="rId44"/>
    <p:sldId id="554" r:id="rId45"/>
    <p:sldId id="630" r:id="rId46"/>
    <p:sldId id="631" r:id="rId47"/>
    <p:sldId id="553" r:id="rId48"/>
    <p:sldId id="551" r:id="rId49"/>
    <p:sldId id="550" r:id="rId50"/>
    <p:sldId id="547" r:id="rId51"/>
    <p:sldId id="769" r:id="rId52"/>
    <p:sldId id="778" r:id="rId53"/>
    <p:sldId id="776" r:id="rId54"/>
    <p:sldId id="307" r:id="rId55"/>
  </p:sldIdLst>
  <p:sldSz cx="9144000" cy="6858000" type="screen4x3"/>
  <p:notesSz cx="6858000" cy="9947275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99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Estilo Médio 2 - Ênfas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Estilo Mé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Estilo Médio 2 - Ênfase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Estilo Médio 2 - Ênfase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Estilo Médio 2 - Ênfase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69C7853C-536D-4A76-A0AE-DD22124D55A5}" styleName="Estilo com Tema 1 - Ênfase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C2FFA5D-87B4-456A-9821-1D502468CF0F}" styleName="Estilo com Tema 1 - Ênfase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E25E649-3F16-4E02-A733-19D2CDBF48F0}" styleName="Estilo Médio 3 - Ênfase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édio 2 - Ênfas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338" autoAdjust="0"/>
    <p:restoredTop sz="94369" autoAdjust="0"/>
  </p:normalViewPr>
  <p:slideViewPr>
    <p:cSldViewPr>
      <p:cViewPr varScale="1">
        <p:scale>
          <a:sx n="104" d="100"/>
          <a:sy n="104" d="100"/>
        </p:scale>
        <p:origin x="1818" y="120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Pasta1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Pasta1" TargetMode="Externa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>
                <a:solidFill>
                  <a:schemeClr val="tx1"/>
                </a:solidFill>
              </a:rPr>
              <a:t>Comparativo das Receitas - 1º Quadrimestre 2025 x 2026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>
        <c:manualLayout>
          <c:layoutTarget val="inner"/>
          <c:xMode val="edge"/>
          <c:yMode val="edge"/>
          <c:x val="3.3247000333296306E-2"/>
          <c:y val="9.3091915306113729E-2"/>
          <c:w val="0.92377826074880554"/>
          <c:h val="0.8130157393989190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Planilha1!$B$1</c:f>
              <c:strCache>
                <c:ptCount val="1"/>
                <c:pt idx="0">
                  <c:v>2026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Pt>
            <c:idx val="1"/>
            <c:invertIfNegative val="0"/>
            <c:bubble3D val="0"/>
            <c:spPr>
              <a:solidFill>
                <a:schemeClr val="accent3">
                  <a:lumMod val="50000"/>
                </a:scheme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4-6158-4571-9983-606D92014812}"/>
              </c:ext>
            </c:extLst>
          </c:dPt>
          <c:dPt>
            <c:idx val="2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6-6158-4571-9983-606D92014812}"/>
              </c:ext>
            </c:extLst>
          </c:dPt>
          <c:dLbls>
            <c:dLbl>
              <c:idx val="0"/>
              <c:layout>
                <c:manualLayout>
                  <c:x val="-4.4092323075214136E-3"/>
                  <c:y val="-4.632116578011478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158-4571-9983-606D92014812}"/>
                </c:ext>
              </c:extLst>
            </c:dLbl>
            <c:dLbl>
              <c:idx val="1"/>
              <c:layout>
                <c:manualLayout>
                  <c:x val="-5.3889994550112404E-17"/>
                  <c:y val="-4.632116578011478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6158-4571-9983-606D92014812}"/>
                </c:ext>
              </c:extLst>
            </c:dLbl>
            <c:dLbl>
              <c:idx val="2"/>
              <c:layout>
                <c:manualLayout>
                  <c:x val="-4.4092323075213867E-3"/>
                  <c:y val="-2.586296882763941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6158-4571-9983-606D9201481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Planilha1!$A$2:$A$4</c:f>
              <c:strCache>
                <c:ptCount val="3"/>
                <c:pt idx="0">
                  <c:v>RECEITA TOTAL</c:v>
                </c:pt>
                <c:pt idx="1">
                  <c:v>RECEITA CORRENTE</c:v>
                </c:pt>
                <c:pt idx="2">
                  <c:v>RECEITA CAPITAL</c:v>
                </c:pt>
              </c:strCache>
            </c:strRef>
          </c:cat>
          <c:val>
            <c:numRef>
              <c:f>Planilha1!$B$2:$B$4</c:f>
              <c:numCache>
                <c:formatCode>#,##0.00</c:formatCode>
                <c:ptCount val="3"/>
                <c:pt idx="0">
                  <c:v>26285866.199999999</c:v>
                </c:pt>
                <c:pt idx="1">
                  <c:v>25094719.030000001</c:v>
                </c:pt>
                <c:pt idx="2">
                  <c:v>1191147.17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158-4571-9983-606D92014812}"/>
            </c:ext>
          </c:extLst>
        </c:ser>
        <c:ser>
          <c:idx val="1"/>
          <c:order val="1"/>
          <c:tx>
            <c:strRef>
              <c:f>Planilha1!$C$1</c:f>
              <c:strCache>
                <c:ptCount val="1"/>
                <c:pt idx="0">
                  <c:v>2025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Pt>
            <c:idx val="1"/>
            <c:invertIfNegative val="0"/>
            <c:bubble3D val="0"/>
            <c:spPr>
              <a:solidFill>
                <a:schemeClr val="accent5">
                  <a:lumMod val="50000"/>
                </a:scheme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6158-4571-9983-606D92014812}"/>
              </c:ext>
            </c:extLst>
          </c:dPt>
          <c:dPt>
            <c:idx val="2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6158-4571-9983-606D92014812}"/>
              </c:ext>
            </c:extLst>
          </c:dPt>
          <c:dLbls>
            <c:dLbl>
              <c:idx val="0"/>
              <c:layout>
                <c:manualLayout>
                  <c:x val="5.8789764100285156E-3"/>
                  <c:y val="-1.432273703410245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158-4571-9983-606D92014812}"/>
                </c:ext>
              </c:extLst>
            </c:dLbl>
            <c:dLbl>
              <c:idx val="1"/>
              <c:layout>
                <c:manualLayout>
                  <c:x val="-1.4697441025072367E-3"/>
                  <c:y val="-1.432273703410243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6158-4571-9983-606D92014812}"/>
                </c:ext>
              </c:extLst>
            </c:dLbl>
            <c:dLbl>
              <c:idx val="2"/>
              <c:layout>
                <c:manualLayout>
                  <c:x val="-1.0777998910022481E-16"/>
                  <c:y val="-1.238461294288424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6158-4571-9983-606D9201481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Planilha1!$A$2:$A$4</c:f>
              <c:strCache>
                <c:ptCount val="3"/>
                <c:pt idx="0">
                  <c:v>RECEITA TOTAL</c:v>
                </c:pt>
                <c:pt idx="1">
                  <c:v>RECEITA CORRENTE</c:v>
                </c:pt>
                <c:pt idx="2">
                  <c:v>RECEITA CAPITAL</c:v>
                </c:pt>
              </c:strCache>
            </c:strRef>
          </c:cat>
          <c:val>
            <c:numRef>
              <c:f>Planilha1!$C$2:$C$4</c:f>
              <c:numCache>
                <c:formatCode>#,##0.00</c:formatCode>
                <c:ptCount val="3"/>
                <c:pt idx="0">
                  <c:v>25552771.190000001</c:v>
                </c:pt>
                <c:pt idx="1">
                  <c:v>21436652.489999998</c:v>
                </c:pt>
                <c:pt idx="2">
                  <c:v>4116118.7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158-4571-9983-606D92014812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1358661792"/>
        <c:axId val="1358658464"/>
      </c:barChart>
      <c:catAx>
        <c:axId val="1358661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solidFill>
            <a:schemeClr val="accent3">
              <a:lumMod val="20000"/>
              <a:lumOff val="80000"/>
            </a:schemeClr>
          </a:solidFill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358658464"/>
        <c:crosses val="autoZero"/>
        <c:auto val="1"/>
        <c:lblAlgn val="ctr"/>
        <c:lblOffset val="100"/>
        <c:noMultiLvlLbl val="0"/>
      </c:catAx>
      <c:valAx>
        <c:axId val="135865846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crossAx val="13586617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>
        <a:lumMod val="95000"/>
      </a:schemeClr>
    </a:solidFill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0555555555555555E-2"/>
          <c:y val="2.1861282905657128E-2"/>
          <c:w val="0.93888888888888888"/>
          <c:h val="0.8759941473730803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00B0F0"/>
            </a:solidFill>
            <a:ln>
              <a:solidFill>
                <a:schemeClr val="tx1"/>
              </a:soli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c:spPr>
          <c:invertIfNegative val="0"/>
          <c:dLbls>
            <c:delete val="1"/>
          </c:dLbls>
          <c:cat>
            <c:strRef>
              <c:f>Planilha1!$A$2:$A$5</c:f>
              <c:strCache>
                <c:ptCount val="4"/>
                <c:pt idx="0">
                  <c:v>JAN</c:v>
                </c:pt>
                <c:pt idx="1">
                  <c:v>FEV</c:v>
                </c:pt>
                <c:pt idx="2">
                  <c:v>MAR</c:v>
                </c:pt>
                <c:pt idx="3">
                  <c:v>ABR</c:v>
                </c:pt>
              </c:strCache>
            </c:strRef>
          </c:cat>
          <c:val>
            <c:numRef>
              <c:f>Planilha1!$B$2:$B$5</c:f>
              <c:numCache>
                <c:formatCode>#,##0.00</c:formatCode>
                <c:ptCount val="4"/>
                <c:pt idx="0">
                  <c:v>6057789.0199999996</c:v>
                </c:pt>
                <c:pt idx="1">
                  <c:v>5679240.4800000004</c:v>
                </c:pt>
                <c:pt idx="2">
                  <c:v>5766031.9800000004</c:v>
                </c:pt>
                <c:pt idx="3">
                  <c:v>7254489.5499999998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670-4D00-9E36-58984C3BE578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1837066591"/>
        <c:axId val="1837058687"/>
      </c:barChart>
      <c:catAx>
        <c:axId val="18370665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endParaRPr lang="pt-BR"/>
          </a:p>
        </c:txPr>
        <c:crossAx val="1837058687"/>
        <c:crosses val="autoZero"/>
        <c:auto val="1"/>
        <c:lblAlgn val="ctr"/>
        <c:lblOffset val="100"/>
        <c:noMultiLvlLbl val="0"/>
      </c:catAx>
      <c:valAx>
        <c:axId val="1837058687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crossAx val="183706659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b="1">
          <a:solidFill>
            <a:schemeClr val="accent5">
              <a:lumMod val="50000"/>
            </a:schemeClr>
          </a:solidFill>
        </a:defRPr>
      </a:pPr>
      <a:endParaRPr lang="pt-BR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7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  <a:lumOff val="2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7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  <a:lumOff val="2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0.05833</cdr:x>
      <cdr:y>0.11538</cdr:y>
    </cdr:from>
    <cdr:to>
      <cdr:x>0.19167</cdr:x>
      <cdr:y>0.18132</cdr:y>
    </cdr:to>
    <cdr:sp macro="" textlink="">
      <cdr:nvSpPr>
        <cdr:cNvPr id="2" name="CaixaDeTexto 1">
          <a:extLst xmlns:a="http://schemas.openxmlformats.org/drawingml/2006/main">
            <a:ext uri="{FF2B5EF4-FFF2-40B4-BE49-F238E27FC236}">
              <a16:creationId xmlns:a16="http://schemas.microsoft.com/office/drawing/2014/main" id="{5EF33E35-4B50-27A0-7381-AEB32B263D86}"/>
            </a:ext>
          </a:extLst>
        </cdr:cNvPr>
        <cdr:cNvSpPr txBox="1"/>
      </cdr:nvSpPr>
      <cdr:spPr>
        <a:xfrm xmlns:a="http://schemas.openxmlformats.org/drawingml/2006/main">
          <a:off x="504056" y="756084"/>
          <a:ext cx="1152128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pt-BR" sz="1100" dirty="0"/>
        </a:p>
      </cdr:txBody>
    </cdr:sp>
  </cdr:relSizeAnchor>
  <cdr:relSizeAnchor xmlns:cdr="http://schemas.openxmlformats.org/drawingml/2006/chartDrawing">
    <cdr:from>
      <cdr:x>0.08871</cdr:x>
      <cdr:y>0.44505</cdr:y>
    </cdr:from>
    <cdr:to>
      <cdr:x>0.16935</cdr:x>
      <cdr:y>0.5</cdr:y>
    </cdr:to>
    <cdr:sp macro="" textlink="">
      <cdr:nvSpPr>
        <cdr:cNvPr id="4" name="CaixaDeTexto 3">
          <a:extLst xmlns:a="http://schemas.openxmlformats.org/drawingml/2006/main">
            <a:ext uri="{FF2B5EF4-FFF2-40B4-BE49-F238E27FC236}">
              <a16:creationId xmlns:a16="http://schemas.microsoft.com/office/drawing/2014/main" id="{EAB39C7E-E14A-5AEC-AD2E-BE33E999FD7F}"/>
            </a:ext>
          </a:extLst>
        </cdr:cNvPr>
        <cdr:cNvSpPr txBox="1"/>
      </cdr:nvSpPr>
      <cdr:spPr>
        <a:xfrm xmlns:a="http://schemas.openxmlformats.org/drawingml/2006/main">
          <a:off x="792088" y="2916324"/>
          <a:ext cx="720080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pt-BR" sz="1600" b="1" dirty="0">
              <a:solidFill>
                <a:schemeClr val="bg1"/>
              </a:solidFill>
            </a:rPr>
            <a:t>2026</a:t>
          </a:r>
        </a:p>
      </cdr:txBody>
    </cdr:sp>
  </cdr:relSizeAnchor>
  <cdr:relSizeAnchor xmlns:cdr="http://schemas.openxmlformats.org/drawingml/2006/chartDrawing">
    <cdr:from>
      <cdr:x>0.38687</cdr:x>
      <cdr:y>0.49557</cdr:y>
    </cdr:from>
    <cdr:to>
      <cdr:x>0.46752</cdr:x>
      <cdr:y>0.55051</cdr:y>
    </cdr:to>
    <cdr:sp macro="" textlink="">
      <cdr:nvSpPr>
        <cdr:cNvPr id="5" name="CaixaDeTexto 1">
          <a:extLst xmlns:a="http://schemas.openxmlformats.org/drawingml/2006/main">
            <a:ext uri="{FF2B5EF4-FFF2-40B4-BE49-F238E27FC236}">
              <a16:creationId xmlns:a16="http://schemas.microsoft.com/office/drawing/2014/main" id="{65CA2385-195B-FF7C-4F47-9E50C02F012E}"/>
            </a:ext>
          </a:extLst>
        </cdr:cNvPr>
        <cdr:cNvSpPr txBox="1"/>
      </cdr:nvSpPr>
      <cdr:spPr>
        <a:xfrm xmlns:a="http://schemas.openxmlformats.org/drawingml/2006/main">
          <a:off x="3454400" y="3247329"/>
          <a:ext cx="720080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pt-BR" sz="1600" b="1" dirty="0">
              <a:solidFill>
                <a:schemeClr val="bg1"/>
              </a:solidFill>
            </a:rPr>
            <a:t>2026</a:t>
          </a:r>
        </a:p>
      </cdr:txBody>
    </cdr:sp>
  </cdr:relSizeAnchor>
  <cdr:relSizeAnchor xmlns:cdr="http://schemas.openxmlformats.org/drawingml/2006/chartDrawing">
    <cdr:from>
      <cdr:x>0.70161</cdr:x>
      <cdr:y>0.86264</cdr:y>
    </cdr:from>
    <cdr:to>
      <cdr:x>0.77988</cdr:x>
      <cdr:y>0.91758</cdr:y>
    </cdr:to>
    <cdr:sp macro="" textlink="">
      <cdr:nvSpPr>
        <cdr:cNvPr id="6" name="CaixaDeTexto 1">
          <a:extLst xmlns:a="http://schemas.openxmlformats.org/drawingml/2006/main">
            <a:ext uri="{FF2B5EF4-FFF2-40B4-BE49-F238E27FC236}">
              <a16:creationId xmlns:a16="http://schemas.microsoft.com/office/drawing/2014/main" id="{65CA2385-195B-FF7C-4F47-9E50C02F012E}"/>
            </a:ext>
          </a:extLst>
        </cdr:cNvPr>
        <cdr:cNvSpPr txBox="1"/>
      </cdr:nvSpPr>
      <cdr:spPr>
        <a:xfrm xmlns:a="http://schemas.openxmlformats.org/drawingml/2006/main">
          <a:off x="6264696" y="5652628"/>
          <a:ext cx="698872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pt-BR" sz="1600" b="1" dirty="0">
              <a:solidFill>
                <a:schemeClr val="tx1"/>
              </a:solidFill>
            </a:rPr>
            <a:t>2026</a:t>
          </a:r>
        </a:p>
      </cdr:txBody>
    </cdr:sp>
  </cdr:relSizeAnchor>
  <cdr:relSizeAnchor xmlns:cdr="http://schemas.openxmlformats.org/drawingml/2006/chartDrawing">
    <cdr:from>
      <cdr:x>0.82258</cdr:x>
      <cdr:y>0.81868</cdr:y>
    </cdr:from>
    <cdr:to>
      <cdr:x>0.90323</cdr:x>
      <cdr:y>0.87363</cdr:y>
    </cdr:to>
    <cdr:sp macro="" textlink="">
      <cdr:nvSpPr>
        <cdr:cNvPr id="7" name="CaixaDeTexto 1">
          <a:extLst xmlns:a="http://schemas.openxmlformats.org/drawingml/2006/main">
            <a:ext uri="{FF2B5EF4-FFF2-40B4-BE49-F238E27FC236}">
              <a16:creationId xmlns:a16="http://schemas.microsoft.com/office/drawing/2014/main" id="{65CA2385-195B-FF7C-4F47-9E50C02F012E}"/>
            </a:ext>
          </a:extLst>
        </cdr:cNvPr>
        <cdr:cNvSpPr txBox="1"/>
      </cdr:nvSpPr>
      <cdr:spPr>
        <a:xfrm xmlns:a="http://schemas.openxmlformats.org/drawingml/2006/main">
          <a:off x="7344816" y="5364596"/>
          <a:ext cx="720080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pt-BR" sz="1600" b="1" dirty="0">
              <a:solidFill>
                <a:schemeClr val="bg1"/>
              </a:solidFill>
            </a:rPr>
            <a:t>2025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0.04522</cdr:x>
      <cdr:y>0.15005</cdr:y>
    </cdr:from>
    <cdr:to>
      <cdr:x>0.22286</cdr:x>
      <cdr:y>0.22087</cdr:y>
    </cdr:to>
    <cdr:sp macro="" textlink="">
      <cdr:nvSpPr>
        <cdr:cNvPr id="2" name="CaixaDeTexto 1">
          <a:extLst xmlns:a="http://schemas.openxmlformats.org/drawingml/2006/main">
            <a:ext uri="{FF2B5EF4-FFF2-40B4-BE49-F238E27FC236}">
              <a16:creationId xmlns:a16="http://schemas.microsoft.com/office/drawing/2014/main" id="{D507107B-3488-793D-A3E7-C018D87B77C6}"/>
            </a:ext>
          </a:extLst>
        </cdr:cNvPr>
        <cdr:cNvSpPr txBox="1"/>
      </cdr:nvSpPr>
      <cdr:spPr>
        <a:xfrm xmlns:a="http://schemas.openxmlformats.org/drawingml/2006/main">
          <a:off x="206725" y="610166"/>
          <a:ext cx="812202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pt-BR" sz="1100" dirty="0"/>
        </a:p>
      </cdr:txBody>
    </cdr:sp>
  </cdr:relSizeAnchor>
  <cdr:relSizeAnchor xmlns:cdr="http://schemas.openxmlformats.org/drawingml/2006/chartDrawing">
    <cdr:from>
      <cdr:x>0.01498</cdr:x>
      <cdr:y>0.12171</cdr:y>
    </cdr:from>
    <cdr:to>
      <cdr:x>0.26935</cdr:x>
      <cdr:y>0.21024</cdr:y>
    </cdr:to>
    <cdr:sp macro="" textlink="">
      <cdr:nvSpPr>
        <cdr:cNvPr id="3" name="CaixaDeTexto 2">
          <a:extLst xmlns:a="http://schemas.openxmlformats.org/drawingml/2006/main">
            <a:ext uri="{FF2B5EF4-FFF2-40B4-BE49-F238E27FC236}">
              <a16:creationId xmlns:a16="http://schemas.microsoft.com/office/drawing/2014/main" id="{9D31A051-5C8B-D0F3-CBF5-C09A5CEBD9F0}"/>
            </a:ext>
          </a:extLst>
        </cdr:cNvPr>
        <cdr:cNvSpPr txBox="1"/>
      </cdr:nvSpPr>
      <cdr:spPr>
        <a:xfrm xmlns:a="http://schemas.openxmlformats.org/drawingml/2006/main">
          <a:off x="68507" y="494927"/>
          <a:ext cx="1162943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pt-BR" sz="14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6.057.789,02</a:t>
          </a:r>
        </a:p>
      </cdr:txBody>
    </cdr:sp>
  </cdr:relSizeAnchor>
  <cdr:relSizeAnchor xmlns:cdr="http://schemas.openxmlformats.org/drawingml/2006/chartDrawing">
    <cdr:from>
      <cdr:x>0.26934</cdr:x>
      <cdr:y>0.19254</cdr:y>
    </cdr:from>
    <cdr:to>
      <cdr:x>0.52134</cdr:x>
      <cdr:y>0.31649</cdr:y>
    </cdr:to>
    <cdr:sp macro="" textlink="">
      <cdr:nvSpPr>
        <cdr:cNvPr id="9" name="CaixaDeTexto 8">
          <a:extLst xmlns:a="http://schemas.openxmlformats.org/drawingml/2006/main">
            <a:ext uri="{FF2B5EF4-FFF2-40B4-BE49-F238E27FC236}">
              <a16:creationId xmlns:a16="http://schemas.microsoft.com/office/drawing/2014/main" id="{2494F7D1-E442-6395-7F18-703A79B9CB6B}"/>
            </a:ext>
          </a:extLst>
        </cdr:cNvPr>
        <cdr:cNvSpPr txBox="1"/>
      </cdr:nvSpPr>
      <cdr:spPr>
        <a:xfrm xmlns:a="http://schemas.openxmlformats.org/drawingml/2006/main">
          <a:off x="1231435" y="782959"/>
          <a:ext cx="1152128" cy="5040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pt-BR" sz="14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5.679.240,48</a:t>
          </a:r>
        </a:p>
      </cdr:txBody>
    </cdr:sp>
  </cdr:relSizeAnchor>
  <cdr:relSizeAnchor xmlns:cdr="http://schemas.openxmlformats.org/drawingml/2006/chartDrawing">
    <cdr:from>
      <cdr:x>0.5022</cdr:x>
      <cdr:y>0.14589</cdr:y>
    </cdr:from>
    <cdr:to>
      <cdr:x>0.75419</cdr:x>
      <cdr:y>0.26984</cdr:y>
    </cdr:to>
    <cdr:sp macro="" textlink="">
      <cdr:nvSpPr>
        <cdr:cNvPr id="10" name="CaixaDeTexto 1">
          <a:extLst xmlns:a="http://schemas.openxmlformats.org/drawingml/2006/main">
            <a:ext uri="{FF2B5EF4-FFF2-40B4-BE49-F238E27FC236}">
              <a16:creationId xmlns:a16="http://schemas.microsoft.com/office/drawing/2014/main" id="{9F09780D-01E1-852C-C437-76B0D33643A7}"/>
            </a:ext>
          </a:extLst>
        </cdr:cNvPr>
        <cdr:cNvSpPr txBox="1"/>
      </cdr:nvSpPr>
      <cdr:spPr>
        <a:xfrm xmlns:a="http://schemas.openxmlformats.org/drawingml/2006/main">
          <a:off x="2296050" y="593272"/>
          <a:ext cx="1152128" cy="5040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pt-BR" sz="14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5.766.031,98</a:t>
          </a:r>
        </a:p>
      </cdr:txBody>
    </cdr:sp>
  </cdr:relSizeAnchor>
  <cdr:relSizeAnchor xmlns:cdr="http://schemas.openxmlformats.org/drawingml/2006/chartDrawing">
    <cdr:from>
      <cdr:x>0.73273</cdr:x>
      <cdr:y>0.01546</cdr:y>
    </cdr:from>
    <cdr:to>
      <cdr:x>0.98727</cdr:x>
      <cdr:y>0.16507</cdr:y>
    </cdr:to>
    <cdr:sp macro="" textlink="">
      <cdr:nvSpPr>
        <cdr:cNvPr id="11" name="CaixaDeTexto 1">
          <a:extLst xmlns:a="http://schemas.openxmlformats.org/drawingml/2006/main">
            <a:ext uri="{FF2B5EF4-FFF2-40B4-BE49-F238E27FC236}">
              <a16:creationId xmlns:a16="http://schemas.microsoft.com/office/drawing/2014/main" id="{9F09780D-01E1-852C-C437-76B0D33643A7}"/>
            </a:ext>
          </a:extLst>
        </cdr:cNvPr>
        <cdr:cNvSpPr txBox="1"/>
      </cdr:nvSpPr>
      <cdr:spPr>
        <a:xfrm xmlns:a="http://schemas.openxmlformats.org/drawingml/2006/main">
          <a:off x="3350052" y="62880"/>
          <a:ext cx="1163746" cy="60838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pt-BR" sz="14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7.254.489,55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364"/>
          </a:xfrm>
          <a:prstGeom prst="rect">
            <a:avLst/>
          </a:prstGeom>
        </p:spPr>
        <p:txBody>
          <a:bodyPr vert="horz" lIns="91989" tIns="45994" rIns="91989" bIns="45994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7364"/>
          </a:xfrm>
          <a:prstGeom prst="rect">
            <a:avLst/>
          </a:prstGeom>
        </p:spPr>
        <p:txBody>
          <a:bodyPr vert="horz" lIns="91989" tIns="45994" rIns="91989" bIns="45994" rtlCol="0"/>
          <a:lstStyle>
            <a:lvl1pPr algn="r">
              <a:defRPr sz="1200"/>
            </a:lvl1pPr>
          </a:lstStyle>
          <a:p>
            <a:fld id="{D4AA2BE8-BD57-42CD-ACEB-97EA25B3CA4E}" type="datetimeFigureOut">
              <a:rPr lang="pt-BR" smtClean="0"/>
              <a:pPr/>
              <a:t>26/05/2026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989" tIns="45994" rIns="91989" bIns="45994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1" y="4724956"/>
            <a:ext cx="5486400" cy="4476274"/>
          </a:xfrm>
          <a:prstGeom prst="rect">
            <a:avLst/>
          </a:prstGeom>
        </p:spPr>
        <p:txBody>
          <a:bodyPr vert="horz" lIns="91989" tIns="45994" rIns="91989" bIns="45994" rtlCol="0">
            <a:normAutofit/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448185"/>
            <a:ext cx="2971800" cy="497364"/>
          </a:xfrm>
          <a:prstGeom prst="rect">
            <a:avLst/>
          </a:prstGeom>
        </p:spPr>
        <p:txBody>
          <a:bodyPr vert="horz" lIns="91989" tIns="45994" rIns="91989" bIns="45994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9448185"/>
            <a:ext cx="2971800" cy="497364"/>
          </a:xfrm>
          <a:prstGeom prst="rect">
            <a:avLst/>
          </a:prstGeom>
        </p:spPr>
        <p:txBody>
          <a:bodyPr vert="horz" lIns="91989" tIns="45994" rIns="91989" bIns="45994" rtlCol="0" anchor="b"/>
          <a:lstStyle>
            <a:lvl1pPr algn="r">
              <a:defRPr sz="1200"/>
            </a:lvl1pPr>
          </a:lstStyle>
          <a:p>
            <a:fld id="{176392B1-31BA-4CF1-A69D-8D0E977858B8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644093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392B1-31BA-4CF1-A69D-8D0E977858B8}" type="slidenum">
              <a:rPr lang="pt-BR" smtClean="0"/>
              <a:pPr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285349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6392B1-31BA-4CF1-A69D-8D0E977858B8}" type="slidenum">
              <a:rPr lang="pt-BR" smtClean="0"/>
              <a:pPr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424548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6392B1-31BA-4CF1-A69D-8D0E977858B8}" type="slidenum">
              <a:rPr lang="pt-BR" smtClean="0"/>
              <a:pPr/>
              <a:t>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118424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6392B1-31BA-4CF1-A69D-8D0E977858B8}" type="slidenum">
              <a:rPr lang="pt-BR" smtClean="0"/>
              <a:pPr/>
              <a:t>17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554225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6392B1-31BA-4CF1-A69D-8D0E977858B8}" type="slidenum">
              <a:rPr lang="pt-BR" smtClean="0"/>
              <a:pPr/>
              <a:t>24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567420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392B1-31BA-4CF1-A69D-8D0E977858B8}" type="slidenum">
              <a:rPr lang="pt-BR" smtClean="0"/>
              <a:pPr/>
              <a:t>25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081758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392B1-31BA-4CF1-A69D-8D0E977858B8}" type="slidenum">
              <a:rPr lang="pt-BR" smtClean="0"/>
              <a:pPr/>
              <a:t>26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059736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13DF07-834C-4ABA-8015-826A616DEC64}" type="slidenum">
              <a:rPr lang="pt-BR" smtClean="0"/>
              <a:pPr/>
              <a:t>35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672648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392B1-31BA-4CF1-A69D-8D0E977858B8}" type="slidenum">
              <a:rPr lang="pt-BR" smtClean="0"/>
              <a:pPr/>
              <a:t>46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136342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BCDB6-698B-4733-83F3-F4521CBCDC59}" type="datetimeFigureOut">
              <a:rPr lang="pt-BR" smtClean="0"/>
              <a:pPr/>
              <a:t>26/05/2026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AEA7A-CC1A-489C-A135-3024B547E549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BCDB6-698B-4733-83F3-F4521CBCDC59}" type="datetimeFigureOut">
              <a:rPr lang="pt-BR" smtClean="0"/>
              <a:pPr/>
              <a:t>26/05/2026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AEA7A-CC1A-489C-A135-3024B547E549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BCDB6-698B-4733-83F3-F4521CBCDC59}" type="datetimeFigureOut">
              <a:rPr lang="pt-BR" smtClean="0"/>
              <a:pPr/>
              <a:t>26/05/2026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AEA7A-CC1A-489C-A135-3024B547E549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BCDB6-698B-4733-83F3-F4521CBCDC59}" type="datetimeFigureOut">
              <a:rPr lang="pt-BR" smtClean="0"/>
              <a:pPr/>
              <a:t>26/05/2026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AEA7A-CC1A-489C-A135-3024B547E549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BCDB6-698B-4733-83F3-F4521CBCDC59}" type="datetimeFigureOut">
              <a:rPr lang="pt-BR" smtClean="0"/>
              <a:pPr/>
              <a:t>26/05/2026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AEA7A-CC1A-489C-A135-3024B547E549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BCDB6-698B-4733-83F3-F4521CBCDC59}" type="datetimeFigureOut">
              <a:rPr lang="pt-BR" smtClean="0"/>
              <a:pPr/>
              <a:t>26/05/2026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AEA7A-CC1A-489C-A135-3024B547E549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BCDB6-698B-4733-83F3-F4521CBCDC59}" type="datetimeFigureOut">
              <a:rPr lang="pt-BR" smtClean="0"/>
              <a:pPr/>
              <a:t>26/05/2026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AEA7A-CC1A-489C-A135-3024B547E549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BCDB6-698B-4733-83F3-F4521CBCDC59}" type="datetimeFigureOut">
              <a:rPr lang="pt-BR" smtClean="0"/>
              <a:pPr/>
              <a:t>26/05/2026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AEA7A-CC1A-489C-A135-3024B547E549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BCDB6-698B-4733-83F3-F4521CBCDC59}" type="datetimeFigureOut">
              <a:rPr lang="pt-BR" smtClean="0"/>
              <a:pPr/>
              <a:t>26/05/2026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AEA7A-CC1A-489C-A135-3024B547E549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BCDB6-698B-4733-83F3-F4521CBCDC59}" type="datetimeFigureOut">
              <a:rPr lang="pt-BR" smtClean="0"/>
              <a:pPr/>
              <a:t>26/05/2026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AEA7A-CC1A-489C-A135-3024B547E549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BCDB6-698B-4733-83F3-F4521CBCDC59}" type="datetimeFigureOut">
              <a:rPr lang="pt-BR" smtClean="0"/>
              <a:pPr/>
              <a:t>26/05/2026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AEA7A-CC1A-489C-A135-3024B547E549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457200" y="338400"/>
            <a:ext cx="8227080" cy="12528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55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046000" cy="39772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3588357640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ço Reservado para Imagem 8">
            <a:extLst>
              <a:ext uri="{FF2B5EF4-FFF2-40B4-BE49-F238E27FC236}">
                <a16:creationId xmlns:a16="http://schemas.microsoft.com/office/drawing/2014/main" id="{4B9332DA-0A25-4A17-9D9F-2D6F219F37A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216022" y="1116680"/>
            <a:ext cx="4608909" cy="6145213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/>
          <a:lstStyle/>
          <a:p>
            <a:endParaRPr lang="pt-BR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F296A2B-651C-455F-8044-C5DB7A52B2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6528" y="255943"/>
            <a:ext cx="7886700" cy="658457"/>
          </a:xfrm>
          <a:prstGeom prst="rect">
            <a:avLst/>
          </a:prstGeom>
        </p:spPr>
        <p:txBody>
          <a:bodyPr/>
          <a:lstStyle>
            <a:lvl1pPr>
              <a:defRPr sz="3000" b="1">
                <a:solidFill>
                  <a:srgbClr val="00B0F0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B70CFB1F-8B96-48D6-A9C7-9DE026A859ED}"/>
              </a:ext>
            </a:extLst>
          </p:cNvPr>
          <p:cNvSpPr/>
          <p:nvPr userDrawn="1"/>
        </p:nvSpPr>
        <p:spPr>
          <a:xfrm>
            <a:off x="151627" y="216864"/>
            <a:ext cx="269278" cy="35797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350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4FEA41F6-569E-43D1-B21F-66E49A17328A}"/>
              </a:ext>
            </a:extLst>
          </p:cNvPr>
          <p:cNvSpPr/>
          <p:nvPr userDrawn="1"/>
        </p:nvSpPr>
        <p:spPr>
          <a:xfrm>
            <a:off x="-4717" y="419146"/>
            <a:ext cx="290982" cy="32833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350" dirty="0"/>
          </a:p>
        </p:txBody>
      </p:sp>
    </p:spTree>
    <p:extLst>
      <p:ext uri="{BB962C8B-B14F-4D97-AF65-F5344CB8AC3E}">
        <p14:creationId xmlns:p14="http://schemas.microsoft.com/office/powerpoint/2010/main" val="3654550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ço Reservado para Imagem 8">
            <a:extLst>
              <a:ext uri="{FF2B5EF4-FFF2-40B4-BE49-F238E27FC236}">
                <a16:creationId xmlns:a16="http://schemas.microsoft.com/office/drawing/2014/main" id="{4B9332DA-0A25-4A17-9D9F-2D6F219F37A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396495" y="712788"/>
            <a:ext cx="4608909" cy="6145213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39918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3BCDB6-698B-4733-83F3-F4521CBCDC59}" type="datetimeFigureOut">
              <a:rPr lang="pt-BR" smtClean="0"/>
              <a:pPr/>
              <a:t>26/05/2026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4AEA7A-CC1A-489C-A135-3024B547E549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Relationship Id="rId5" Type="http://schemas.microsoft.com/office/2007/relationships/hdphoto" Target="../media/hdphoto6.wdp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Relationship Id="rId5" Type="http://schemas.microsoft.com/office/2007/relationships/hdphoto" Target="../media/hdphoto12.wdp"/><Relationship Id="rId4" Type="http://schemas.openxmlformats.org/officeDocument/2006/relationships/image" Target="../media/image15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microsoft.com/office/2007/relationships/hdphoto" Target="../media/hdphoto13.wdp"/><Relationship Id="rId7" Type="http://schemas.microsoft.com/office/2007/relationships/hdphoto" Target="../media/hdphoto15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microsoft.com/office/2007/relationships/hdphoto" Target="../media/hdphoto14.wdp"/><Relationship Id="rId4" Type="http://schemas.openxmlformats.org/officeDocument/2006/relationships/image" Target="../media/image17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microsoft.com/office/2007/relationships/hdphoto" Target="../media/hdphoto21.wdp"/><Relationship Id="rId3" Type="http://schemas.microsoft.com/office/2007/relationships/hdphoto" Target="../media/hdphoto16.wdp"/><Relationship Id="rId7" Type="http://schemas.microsoft.com/office/2007/relationships/hdphoto" Target="../media/hdphoto18.wdp"/><Relationship Id="rId12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11" Type="http://schemas.microsoft.com/office/2007/relationships/hdphoto" Target="../media/hdphoto20.wdp"/><Relationship Id="rId5" Type="http://schemas.microsoft.com/office/2007/relationships/hdphoto" Target="../media/hdphoto17.wdp"/><Relationship Id="rId10" Type="http://schemas.openxmlformats.org/officeDocument/2006/relationships/image" Target="../media/image23.png"/><Relationship Id="rId4" Type="http://schemas.openxmlformats.org/officeDocument/2006/relationships/image" Target="../media/image20.png"/><Relationship Id="rId9" Type="http://schemas.microsoft.com/office/2007/relationships/hdphoto" Target="../media/hdphoto19.wdp"/></Relationships>
</file>

<file path=ppt/slides/_rels/slide39.xml.rels><?xml version="1.0" encoding="UTF-8" standalone="yes"?>
<Relationships xmlns="http://schemas.openxmlformats.org/package/2006/relationships"><Relationship Id="rId3" Type="http://schemas.microsoft.com/office/2007/relationships/hdphoto" Target="../media/hdphoto22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41.xml.rels><?xml version="1.0" encoding="UTF-8" standalone="yes"?>
<Relationships xmlns="http://schemas.openxmlformats.org/package/2006/relationships"><Relationship Id="rId3" Type="http://schemas.microsoft.com/office/2007/relationships/hdphoto" Target="../media/hdphoto23.wdp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42.xml.rels><?xml version="1.0" encoding="UTF-8" standalone="yes"?>
<Relationships xmlns="http://schemas.openxmlformats.org/package/2006/relationships"><Relationship Id="rId8" Type="http://schemas.microsoft.com/office/2007/relationships/hdphoto" Target="../media/hdphoto26.wdp"/><Relationship Id="rId3" Type="http://schemas.openxmlformats.org/officeDocument/2006/relationships/image" Target="../media/image32.png"/><Relationship Id="rId7" Type="http://schemas.openxmlformats.org/officeDocument/2006/relationships/image" Target="../media/image34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5.wdp"/><Relationship Id="rId5" Type="http://schemas.openxmlformats.org/officeDocument/2006/relationships/image" Target="../media/image33.png"/><Relationship Id="rId4" Type="http://schemas.microsoft.com/office/2007/relationships/hdphoto" Target="../media/hdphoto24.wdp"/></Relationships>
</file>

<file path=ppt/slides/_rels/slide43.xml.rels><?xml version="1.0" encoding="UTF-8" standalone="yes"?>
<Relationships xmlns="http://schemas.openxmlformats.org/package/2006/relationships"><Relationship Id="rId3" Type="http://schemas.microsoft.com/office/2007/relationships/hdphoto" Target="../media/hdphoto27.wdp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lipse 7">
            <a:extLst>
              <a:ext uri="{FF2B5EF4-FFF2-40B4-BE49-F238E27FC236}">
                <a16:creationId xmlns:a16="http://schemas.microsoft.com/office/drawing/2014/main" id="{FFB218C0-5926-42EB-AF29-6E102473A1D6}"/>
              </a:ext>
            </a:extLst>
          </p:cNvPr>
          <p:cNvSpPr/>
          <p:nvPr/>
        </p:nvSpPr>
        <p:spPr>
          <a:xfrm>
            <a:off x="-1044624" y="437468"/>
            <a:ext cx="5329241" cy="5151772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350" dirty="0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EB5188E5-61F5-4926-BEC1-AF601EBD4C99}"/>
              </a:ext>
            </a:extLst>
          </p:cNvPr>
          <p:cNvSpPr/>
          <p:nvPr/>
        </p:nvSpPr>
        <p:spPr>
          <a:xfrm>
            <a:off x="4284617" y="2777332"/>
            <a:ext cx="4792454" cy="30008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700" b="1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Audiência Pública</a:t>
            </a:r>
          </a:p>
          <a:p>
            <a:pPr algn="ctr"/>
            <a:endParaRPr lang="pt-BR" sz="2700" b="1" dirty="0">
              <a:solidFill>
                <a:srgbClr val="002060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pPr algn="ctr"/>
            <a:r>
              <a:rPr lang="pt-BR" sz="2700" b="1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Demonstração e Avaliação do Cumprimento das Metas Fiscais </a:t>
            </a:r>
          </a:p>
          <a:p>
            <a:pPr algn="ctr"/>
            <a:endParaRPr lang="pt-BR" sz="2700" b="1" dirty="0">
              <a:solidFill>
                <a:srgbClr val="002060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pPr algn="ctr"/>
            <a:r>
              <a:rPr lang="pt-BR" sz="2700" b="1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1º Quadrimestre/26</a:t>
            </a:r>
          </a:p>
        </p:txBody>
      </p:sp>
      <p:pic>
        <p:nvPicPr>
          <p:cNvPr id="6" name="Espaço Reservado para Imagem 5">
            <a:extLst>
              <a:ext uri="{FF2B5EF4-FFF2-40B4-BE49-F238E27FC236}">
                <a16:creationId xmlns:a16="http://schemas.microsoft.com/office/drawing/2014/main" id="{2AC911A2-941F-088B-B9DE-E98ADDD1B7E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 l="26619" r="26619"/>
          <a:stretch/>
        </p:blipFill>
        <p:spPr>
          <a:xfrm>
            <a:off x="362146" y="1381880"/>
            <a:ext cx="3466574" cy="3262948"/>
          </a:xfrm>
        </p:spPr>
      </p:pic>
      <p:pic>
        <p:nvPicPr>
          <p:cNvPr id="107" name="Imagem 106">
            <a:extLst>
              <a:ext uri="{FF2B5EF4-FFF2-40B4-BE49-F238E27FC236}">
                <a16:creationId xmlns:a16="http://schemas.microsoft.com/office/drawing/2014/main" id="{6BD2FEB6-F5AE-8454-116C-251A46CE0847}"/>
              </a:ext>
            </a:extLst>
          </p:cNvPr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96136" y="44624"/>
            <a:ext cx="1800200" cy="125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9" name="CaixaDeTexto 108">
            <a:extLst>
              <a:ext uri="{FF2B5EF4-FFF2-40B4-BE49-F238E27FC236}">
                <a16:creationId xmlns:a16="http://schemas.microsoft.com/office/drawing/2014/main" id="{C9FA6896-25C2-0F68-66EE-E7B098D3D007}"/>
              </a:ext>
            </a:extLst>
          </p:cNvPr>
          <p:cNvSpPr txBox="1"/>
          <p:nvPr/>
        </p:nvSpPr>
        <p:spPr>
          <a:xfrm>
            <a:off x="4214321" y="1294724"/>
            <a:ext cx="486275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b="1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PREFEITURA MUNICIPAL DE VILA PAVÃO</a:t>
            </a:r>
            <a:br>
              <a:rPr lang="pt-BR" b="1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</a:br>
            <a:r>
              <a:rPr lang="pt-BR" b="1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Estado do Espírito Santo</a:t>
            </a:r>
            <a:br>
              <a:rPr lang="pt-BR" b="1" dirty="0">
                <a:solidFill>
                  <a:srgbClr val="002060"/>
                </a:solidFill>
                <a:latin typeface="Century Gothic" pitchFamily="34" charset="0"/>
              </a:rPr>
            </a:br>
            <a:endParaRPr lang="pt-BR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9670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9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9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86182" y="357166"/>
            <a:ext cx="1500198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EEFD66E2-A247-4A6D-6C52-2BB896051F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0"/>
            <a:ext cx="9001000" cy="681337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1571636"/>
          </a:xfrm>
        </p:spPr>
        <p:txBody>
          <a:bodyPr>
            <a:noAutofit/>
          </a:bodyPr>
          <a:lstStyle/>
          <a:p>
            <a:br>
              <a:rPr lang="pt-BR" sz="2800" b="1" dirty="0"/>
            </a:br>
            <a:br>
              <a:rPr lang="pt-BR" sz="2800" b="1" dirty="0"/>
            </a:br>
            <a:br>
              <a:rPr lang="pt-BR" sz="2800" b="1" dirty="0"/>
            </a:br>
            <a:r>
              <a:rPr lang="pt-BR" sz="2800" b="1" dirty="0"/>
              <a:t>Sumário da Apresentação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2"/>
          </p:nvPr>
        </p:nvSpPr>
        <p:spPr>
          <a:xfrm>
            <a:off x="285720" y="214290"/>
            <a:ext cx="8643998" cy="6357982"/>
          </a:xfr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endParaRPr lang="pt-BR" sz="2000" dirty="0"/>
          </a:p>
          <a:p>
            <a:endParaRPr lang="pt-BR" sz="2000" dirty="0"/>
          </a:p>
          <a:p>
            <a:pPr>
              <a:buNone/>
            </a:pPr>
            <a:endParaRPr lang="pt-BR" sz="2000" dirty="0"/>
          </a:p>
          <a:p>
            <a:endParaRPr lang="pt-BR" sz="2000" dirty="0"/>
          </a:p>
          <a:p>
            <a:endParaRPr lang="pt-BR" sz="2000" dirty="0"/>
          </a:p>
          <a:p>
            <a:pPr>
              <a:buNone/>
            </a:pPr>
            <a:endParaRPr lang="pt-BR" sz="2000" dirty="0"/>
          </a:p>
          <a:p>
            <a:pPr>
              <a:buNone/>
            </a:pPr>
            <a:endParaRPr lang="pt-BR" sz="2000" dirty="0"/>
          </a:p>
          <a:p>
            <a:pPr>
              <a:buNone/>
            </a:pPr>
            <a:endParaRPr lang="pt-BR" sz="1800" dirty="0"/>
          </a:p>
          <a:p>
            <a:pPr>
              <a:buNone/>
            </a:pPr>
            <a:endParaRPr lang="pt-BR" sz="1800" dirty="0"/>
          </a:p>
          <a:p>
            <a:pPr>
              <a:buNone/>
            </a:pPr>
            <a:r>
              <a:rPr lang="pt-BR" sz="1800" dirty="0"/>
              <a:t>     </a:t>
            </a:r>
          </a:p>
          <a:p>
            <a:endParaRPr lang="pt-BR" sz="1800" dirty="0"/>
          </a:p>
          <a:p>
            <a:endParaRPr lang="pt-BR" sz="1800" dirty="0"/>
          </a:p>
        </p:txBody>
      </p:sp>
      <p:sp>
        <p:nvSpPr>
          <p:cNvPr id="5" name="Retângulo 4"/>
          <p:cNvSpPr/>
          <p:nvPr/>
        </p:nvSpPr>
        <p:spPr>
          <a:xfrm>
            <a:off x="428596" y="571480"/>
            <a:ext cx="8358246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b="1" dirty="0"/>
              <a:t> </a:t>
            </a:r>
            <a:r>
              <a:rPr lang="pt-BR" sz="2800" b="1" dirty="0">
                <a:latin typeface="Century Gothic" pitchFamily="34" charset="0"/>
              </a:rPr>
              <a:t>Fundamentação Legal:</a:t>
            </a:r>
          </a:p>
          <a:p>
            <a:endParaRPr lang="pt-BR" sz="2800" b="1" dirty="0">
              <a:latin typeface="Century Gothic" pitchFamily="34" charset="0"/>
            </a:endParaRPr>
          </a:p>
          <a:p>
            <a:r>
              <a:rPr lang="pt-BR" sz="2400" b="1" dirty="0">
                <a:latin typeface="Century Gothic" pitchFamily="34" charset="0"/>
              </a:rPr>
              <a:t>LC 101/2000 – Lei de Responsabilidade Fiscal </a:t>
            </a:r>
            <a:r>
              <a:rPr lang="pt-BR" sz="2400" dirty="0">
                <a:latin typeface="Century Gothic" pitchFamily="34" charset="0"/>
              </a:rPr>
              <a:t> </a:t>
            </a:r>
          </a:p>
          <a:p>
            <a:endParaRPr lang="pt-BR" sz="2400" dirty="0">
              <a:latin typeface="Century Gothic" pitchFamily="34" charset="0"/>
            </a:endParaRPr>
          </a:p>
          <a:p>
            <a:pPr algn="just"/>
            <a:r>
              <a:rPr lang="pt-BR" sz="2400" b="1" dirty="0">
                <a:latin typeface="Century Gothic" pitchFamily="34" charset="0"/>
              </a:rPr>
              <a:t>Art. 9º </a:t>
            </a:r>
          </a:p>
          <a:p>
            <a:pPr algn="just">
              <a:lnSpc>
                <a:spcPct val="150000"/>
              </a:lnSpc>
            </a:pPr>
            <a:r>
              <a:rPr lang="pt-BR" sz="2400" b="1" dirty="0">
                <a:latin typeface="Century Gothic" pitchFamily="34" charset="0"/>
              </a:rPr>
              <a:t>§ 4º</a:t>
            </a:r>
            <a:r>
              <a:rPr lang="pt-BR" sz="2400" dirty="0">
                <a:latin typeface="Century Gothic" pitchFamily="34" charset="0"/>
              </a:rPr>
              <a:t> Até o final dos meses de </a:t>
            </a:r>
            <a:r>
              <a:rPr lang="pt-BR" sz="2400" b="1" dirty="0">
                <a:solidFill>
                  <a:srgbClr val="C00000"/>
                </a:solidFill>
                <a:latin typeface="Century Gothic" pitchFamily="34" charset="0"/>
              </a:rPr>
              <a:t>maio</a:t>
            </a:r>
            <a:r>
              <a:rPr lang="pt-BR" sz="2400" dirty="0">
                <a:latin typeface="Century Gothic" pitchFamily="34" charset="0"/>
              </a:rPr>
              <a:t>, setembro e fevereiro, o Poder Executivo demonstrará e avaliará o cumprimento das metas fiscais de cada quadrimestre, em audiência pública na comissão referida no § 1º do art. 166 da Constituição ou equivalente nas </a:t>
            </a:r>
            <a:r>
              <a:rPr lang="pt-BR" sz="2400" b="1" dirty="0">
                <a:latin typeface="Century Gothic" pitchFamily="34" charset="0"/>
              </a:rPr>
              <a:t>Casas Legislativas</a:t>
            </a:r>
            <a:r>
              <a:rPr lang="pt-BR" sz="2400" dirty="0">
                <a:latin typeface="Century Gothic" pitchFamily="34" charset="0"/>
              </a:rPr>
              <a:t> estaduais e </a:t>
            </a:r>
            <a:r>
              <a:rPr lang="pt-BR" sz="2400" b="1" dirty="0">
                <a:latin typeface="Century Gothic" pitchFamily="34" charset="0"/>
              </a:rPr>
              <a:t>municipais.</a:t>
            </a:r>
          </a:p>
          <a:p>
            <a:pPr algn="just"/>
            <a:endParaRPr lang="pt-BR" sz="2400" dirty="0">
              <a:latin typeface="Century Gothic" pitchFamily="34" charset="0"/>
            </a:endParaRPr>
          </a:p>
          <a:p>
            <a:pPr algn="just"/>
            <a:endParaRPr lang="pt-BR" sz="2400" dirty="0">
              <a:latin typeface="Century Gothic" pitchFamily="34" charset="0"/>
            </a:endParaRPr>
          </a:p>
          <a:p>
            <a:pPr algn="just"/>
            <a:br>
              <a:rPr lang="pt-BR" sz="2400" dirty="0">
                <a:latin typeface="Century Gothic" pitchFamily="34" charset="0"/>
              </a:rPr>
            </a:br>
            <a:endParaRPr lang="pt-BR" sz="2400" dirty="0">
              <a:latin typeface="Century Gothic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0D2D95-05AD-3CB7-9066-777ECDE896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435280" cy="1143000"/>
          </a:xfrm>
          <a:solidFill>
            <a:schemeClr val="bg1">
              <a:lumMod val="9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pt-BR" b="1" dirty="0"/>
              <a:t>Metas Fiscais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4079B5FF-FE4A-540B-899B-77431FDB96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200" y="1484784"/>
            <a:ext cx="8435280" cy="5098578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/>
            <a:r>
              <a:rPr lang="pt-BR" sz="2800" b="1" i="0" dirty="0">
                <a:solidFill>
                  <a:schemeClr val="tx1"/>
                </a:solidFill>
                <a:effectLst/>
                <a:latin typeface="Google Sans"/>
              </a:rPr>
              <a:t>O que são metas fiscais?</a:t>
            </a:r>
          </a:p>
          <a:p>
            <a:pPr marL="0" indent="0" algn="l">
              <a:buNone/>
            </a:pPr>
            <a:endParaRPr lang="pt-BR" sz="2800" b="1" i="0" dirty="0"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r>
              <a:rPr lang="pt-BR" sz="2800" dirty="0">
                <a:solidFill>
                  <a:schemeClr val="tx1"/>
                </a:solidFill>
              </a:rPr>
              <a:t>Metas fiscais são os objetivos que a administração pública estabelece para manter o equilíbrio das contas do município, acompanhando receitas, despesas, investimentos e o controle dos gastos públicos.</a:t>
            </a:r>
          </a:p>
          <a:p>
            <a:pPr marL="0" indent="0">
              <a:buNone/>
            </a:pPr>
            <a:endParaRPr lang="pt-BR" sz="2800" dirty="0">
              <a:solidFill>
                <a:schemeClr val="tx1"/>
              </a:solidFill>
            </a:endParaRPr>
          </a:p>
          <a:p>
            <a:r>
              <a:rPr lang="pt-BR" sz="2800" dirty="0">
                <a:solidFill>
                  <a:schemeClr val="tx1"/>
                </a:solidFill>
              </a:rPr>
              <a:t>Elas servem para garantir responsabilidade na aplicação dos recursos e transparência perante a população.</a:t>
            </a:r>
          </a:p>
          <a:p>
            <a:pPr marL="0" indent="0" algn="l">
              <a:buNone/>
            </a:pPr>
            <a:endParaRPr lang="pt-BR" sz="2800" b="0" i="0" dirty="0">
              <a:solidFill>
                <a:srgbClr val="002060"/>
              </a:solidFill>
              <a:effectLst/>
              <a:latin typeface="Google Sans"/>
            </a:endParaRPr>
          </a:p>
          <a:p>
            <a:pPr marL="0" indent="0">
              <a:lnSpc>
                <a:spcPct val="150000"/>
              </a:lnSpc>
              <a:buNone/>
            </a:pP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15782151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7AE4DA59-6CE7-4A93-E30D-F9A543F0AE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0319168"/>
              </p:ext>
            </p:extLst>
          </p:nvPr>
        </p:nvGraphicFramePr>
        <p:xfrm>
          <a:off x="107504" y="116632"/>
          <a:ext cx="9036495" cy="64807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946755">
                  <a:extLst>
                    <a:ext uri="{9D8B030D-6E8A-4147-A177-3AD203B41FA5}">
                      <a16:colId xmlns:a16="http://schemas.microsoft.com/office/drawing/2014/main" val="1650329375"/>
                    </a:ext>
                  </a:extLst>
                </a:gridCol>
                <a:gridCol w="3034991">
                  <a:extLst>
                    <a:ext uri="{9D8B030D-6E8A-4147-A177-3AD203B41FA5}">
                      <a16:colId xmlns:a16="http://schemas.microsoft.com/office/drawing/2014/main" val="146258535"/>
                    </a:ext>
                  </a:extLst>
                </a:gridCol>
                <a:gridCol w="2054749">
                  <a:extLst>
                    <a:ext uri="{9D8B030D-6E8A-4147-A177-3AD203B41FA5}">
                      <a16:colId xmlns:a16="http://schemas.microsoft.com/office/drawing/2014/main" val="1567864595"/>
                    </a:ext>
                  </a:extLst>
                </a:gridCol>
              </a:tblGrid>
              <a:tr h="360040">
                <a:tc gridSpan="3">
                  <a:txBody>
                    <a:bodyPr/>
                    <a:lstStyle/>
                    <a:p>
                      <a:pPr algn="ctr" rtl="0" fontAlgn="t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DISTRIBUIÇÃO DO ORÇAMENTO 2026</a:t>
                      </a:r>
                    </a:p>
                  </a:txBody>
                  <a:tcPr marL="5358" marR="5358" marT="535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7732078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l" rtl="0" fontAlgn="t"/>
                      <a:r>
                        <a:rPr lang="pt-BR" sz="1800" u="none" strike="noStrike" dirty="0">
                          <a:effectLst/>
                        </a:rPr>
                        <a:t>GABINETE DO PREFEITO 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58" marR="5358" marT="535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R$                  1.633.545,54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2,25%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38597409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l" rtl="0" fontAlgn="t"/>
                      <a:r>
                        <a:rPr lang="pt-BR" sz="1800" u="none" strike="noStrike" dirty="0">
                          <a:effectLst/>
                        </a:rPr>
                        <a:t>ASSESSORIA TÉCNICA 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58" marR="5358" marT="535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R$                       40.000,00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0,06%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34175318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l" rtl="0" fontAlgn="t"/>
                      <a:r>
                        <a:rPr lang="pt-BR" sz="1800" u="none" strike="noStrike" dirty="0">
                          <a:effectLst/>
                        </a:rPr>
                        <a:t>SEC. DE ADM. REC.S HUMANOS 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58" marR="5358" marT="535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R$                 1.685.000,00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2,32%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61466366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l" rtl="0" fontAlgn="t"/>
                      <a:r>
                        <a:rPr lang="pt-BR" sz="1800" u="none" strike="noStrike" dirty="0">
                          <a:effectLst/>
                        </a:rPr>
                        <a:t>SEC. DE F. E ORÇAMENTO 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58" marR="5358" marT="535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R$                 2.715.000,00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3,74%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02022708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l" rtl="0" fontAlgn="t"/>
                      <a:r>
                        <a:rPr lang="pt-BR" sz="18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SEC. DE OBRAS T. S. URBANOS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5358" marR="5358" marT="535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0" i="0" u="none" strike="noStrike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</a:rPr>
                        <a:t>R$                 8.550.554,46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</a:rPr>
                        <a:t>11,79%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81926284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l" rtl="0" fontAlgn="t"/>
                      <a:r>
                        <a:rPr lang="pt-BR" sz="1800" u="none" strike="noStrike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SEC. DE EDUCAÇÃO </a:t>
                      </a:r>
                      <a:endParaRPr lang="pt-BR" sz="1800" b="0" i="0" u="none" strike="noStrike" dirty="0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5358" marR="5358" marT="535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0" i="0" u="none" strike="noStrike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</a:rPr>
                        <a:t>R$               23.600.000,00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</a:rPr>
                        <a:t>32,55%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01657747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l" rtl="0" fontAlgn="t"/>
                      <a:r>
                        <a:rPr lang="pt-BR" sz="1800" u="none" strike="noStrike" dirty="0">
                          <a:effectLst/>
                        </a:rPr>
                        <a:t>SEC. DE ASSISTÊNCIA SOCIAL 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58" marR="5358" marT="535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R$                 3.001.150,00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4,14%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26614893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l" rtl="0" fontAlgn="t"/>
                      <a:r>
                        <a:rPr lang="pt-BR" sz="1800" u="none" strike="noStrike" dirty="0">
                          <a:effectLst/>
                        </a:rPr>
                        <a:t>SEC. DE MEIO AMBIENTE 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58" marR="5358" marT="535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R$                 1.045.000,00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1,44%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65343433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l" rtl="0" fontAlgn="t"/>
                      <a:r>
                        <a:rPr lang="pt-BR" sz="18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SEC. DE AGRICULTURA 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5358" marR="5358" marT="535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</a:rPr>
                        <a:t>R$                 6.652.782,39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</a:rPr>
                        <a:t>9,18%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46176032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l" rtl="0" fontAlgn="t"/>
                      <a:r>
                        <a:rPr lang="pt-BR" sz="1800" u="none" strike="noStrike" dirty="0">
                          <a:effectLst/>
                        </a:rPr>
                        <a:t>SEC. DE DES. ECONÔMICO 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58" marR="5358" marT="535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R$                    950.000,00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1,31%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38302755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l" rtl="0" fontAlgn="t"/>
                      <a:r>
                        <a:rPr lang="pt-BR" sz="1800" u="none" strike="noStrike" dirty="0">
                          <a:effectLst/>
                        </a:rPr>
                        <a:t>SEC. DE CULTURA E TURISMO 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58" marR="5358" marT="535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R$                 2.363.000,00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3,26%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44415545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l" rtl="0" fontAlgn="t"/>
                      <a:r>
                        <a:rPr lang="pt-BR" sz="1800" u="none" strike="noStrike" dirty="0">
                          <a:effectLst/>
                        </a:rPr>
                        <a:t>SEC. DE ESPORTES E LAZER 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58" marR="5358" marT="535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R$                    865.000,00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1,19%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1374407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l" rtl="0" fontAlgn="t"/>
                      <a:r>
                        <a:rPr lang="pt-BR" sz="1800" u="none" strike="noStrike" dirty="0">
                          <a:effectLst/>
                        </a:rPr>
                        <a:t>CONTROLE INTERNO 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58" marR="5358" marT="535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R$                    250.000,00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0,35%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31241089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l" rtl="0" fontAlgn="t"/>
                      <a:r>
                        <a:rPr lang="pt-BR" sz="1800" u="none" strike="noStrike" dirty="0">
                          <a:effectLst/>
                        </a:rPr>
                        <a:t>RESERVA DE CONTINGÊNCIA 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58" marR="5358" marT="535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R$                2.200.000,00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3,04%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13472517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l" rtl="0" fontAlgn="t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CÂMARA MUNICIPAL</a:t>
                      </a:r>
                    </a:p>
                  </a:txBody>
                  <a:tcPr marL="5358" marR="5358" marT="535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R$                </a:t>
                      </a:r>
                      <a:r>
                        <a:rPr lang="pt-BR" sz="18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2.490.462,70</a:t>
                      </a:r>
                      <a:r>
                        <a:rPr lang="pt-BR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              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3,44%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22908598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l" rtl="0" fontAlgn="t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</a:rPr>
                        <a:t>FUNDO MUNICIPAL DE SAÚDE</a:t>
                      </a:r>
                    </a:p>
                  </a:txBody>
                  <a:tcPr marL="5358" marR="5358" marT="535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</a:rPr>
                        <a:t>R</a:t>
                      </a:r>
                      <a:r>
                        <a:rPr lang="pt-BR" sz="1800" b="0" i="0" u="none" strike="noStrike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</a:rPr>
                        <a:t>$              </a:t>
                      </a:r>
                      <a:r>
                        <a:rPr lang="pt-BR" sz="1800" b="0" i="0" u="none" strike="noStrike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</a:rPr>
                        <a:t>14.458.504,91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b="0" i="0" u="none" strike="noStrike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</a:rPr>
                        <a:t>19,94%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96036565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l" rtl="0" fontAlgn="t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5358" marR="5358" marT="535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R$              72.500.000,00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100,00%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35236277"/>
                  </a:ext>
                </a:extLst>
              </a:tr>
            </a:tbl>
          </a:graphicData>
        </a:graphic>
      </p:graphicFrame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8BFF4B63-DC2D-6006-C215-44DD3E95D400}"/>
              </a:ext>
            </a:extLst>
          </p:cNvPr>
          <p:cNvSpPr/>
          <p:nvPr/>
        </p:nvSpPr>
        <p:spPr>
          <a:xfrm>
            <a:off x="3059832" y="2514600"/>
            <a:ext cx="144016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73,46%</a:t>
            </a:r>
          </a:p>
        </p:txBody>
      </p:sp>
    </p:spTree>
    <p:extLst>
      <p:ext uri="{BB962C8B-B14F-4D97-AF65-F5344CB8AC3E}">
        <p14:creationId xmlns:p14="http://schemas.microsoft.com/office/powerpoint/2010/main" val="353188442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34176" y="274320"/>
            <a:ext cx="5875647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400" b="1" dirty="0">
                <a:solidFill>
                  <a:srgbClr val="002060"/>
                </a:solidFill>
              </a:rPr>
              <a:t>COMPARATIVO DO ORÇAMENTO MUNICIPAL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420169" y="731520"/>
            <a:ext cx="3389261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400" b="1" dirty="0" err="1">
                <a:solidFill>
                  <a:srgbClr val="002060"/>
                </a:solidFill>
              </a:rPr>
              <a:t>Exercícios</a:t>
            </a:r>
            <a:r>
              <a:rPr sz="2400" b="1" dirty="0">
                <a:solidFill>
                  <a:srgbClr val="002060"/>
                </a:solidFill>
              </a:rPr>
              <a:t> de 2025 e 2026</a:t>
            </a:r>
          </a:p>
        </p:txBody>
      </p:sp>
      <p:pic>
        <p:nvPicPr>
          <p:cNvPr id="4" name="Picture 3" descr="grafico_orcamento.png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colorTemperature colorTemp="53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9552" y="1438281"/>
            <a:ext cx="5805978" cy="468745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5" name="Rounded Rectangle 4"/>
          <p:cNvSpPr/>
          <p:nvPr/>
        </p:nvSpPr>
        <p:spPr>
          <a:xfrm>
            <a:off x="6532880" y="2057400"/>
            <a:ext cx="2286000" cy="1371600"/>
          </a:xfrm>
          <a:prstGeom prst="roundRect">
            <a:avLst/>
          </a:prstGeom>
          <a:solidFill>
            <a:srgbClr val="1F4E79"/>
          </a:solidFill>
          <a:ln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 dirty="0" err="1">
                <a:solidFill>
                  <a:srgbClr val="FFFFFF"/>
                </a:solidFill>
              </a:rPr>
              <a:t>Crescimento</a:t>
            </a:r>
            <a:r>
              <a:rPr sz="2200" b="1" dirty="0">
                <a:solidFill>
                  <a:srgbClr val="FFFFFF"/>
                </a:solidFill>
              </a:rPr>
              <a:t>
48.3%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217920"/>
            <a:ext cx="4241226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787878"/>
                </a:solidFill>
              </a:defRPr>
            </a:pPr>
            <a:r>
              <a:rPr sz="1600" b="1" dirty="0" err="1">
                <a:solidFill>
                  <a:srgbClr val="002060"/>
                </a:solidFill>
              </a:rPr>
              <a:t>Audiência</a:t>
            </a:r>
            <a:r>
              <a:rPr sz="1600" b="1" dirty="0">
                <a:solidFill>
                  <a:srgbClr val="002060"/>
                </a:solidFill>
              </a:rPr>
              <a:t> </a:t>
            </a:r>
            <a:r>
              <a:rPr sz="1600" b="1" dirty="0" err="1">
                <a:solidFill>
                  <a:srgbClr val="002060"/>
                </a:solidFill>
              </a:rPr>
              <a:t>Pública</a:t>
            </a:r>
            <a:r>
              <a:rPr sz="1600" b="1" dirty="0">
                <a:solidFill>
                  <a:srgbClr val="002060"/>
                </a:solidFill>
              </a:rPr>
              <a:t> de </a:t>
            </a:r>
            <a:r>
              <a:rPr sz="1600" b="1" dirty="0" err="1">
                <a:solidFill>
                  <a:srgbClr val="002060"/>
                </a:solidFill>
              </a:rPr>
              <a:t>Avaliação</a:t>
            </a:r>
            <a:r>
              <a:rPr sz="1600" b="1" dirty="0">
                <a:solidFill>
                  <a:srgbClr val="002060"/>
                </a:solidFill>
              </a:rPr>
              <a:t> de Metas </a:t>
            </a:r>
            <a:r>
              <a:rPr sz="1600" b="1" dirty="0" err="1">
                <a:solidFill>
                  <a:srgbClr val="002060"/>
                </a:solidFill>
              </a:rPr>
              <a:t>Fiscais</a:t>
            </a:r>
            <a:endParaRPr sz="16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>
            <a:extLst>
              <a:ext uri="{FF2B5EF4-FFF2-40B4-BE49-F238E27FC236}">
                <a16:creationId xmlns:a16="http://schemas.microsoft.com/office/drawing/2014/main" id="{C2003AAC-7FF2-F3C9-EFF7-A93C2F0F33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colorTemperature colorTemp="53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7504" y="116632"/>
            <a:ext cx="8856984" cy="655272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04624163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34176" y="274320"/>
            <a:ext cx="5875647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400" b="1" dirty="0">
                <a:solidFill>
                  <a:srgbClr val="19376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COMPARATIVO DO ORÇAMENTO MUNICIPAL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73018" y="731520"/>
            <a:ext cx="701963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300"/>
            </a:pPr>
            <a:r>
              <a:rPr sz="20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Distribuição</a:t>
            </a:r>
            <a:r>
              <a:rPr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sz="20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por</a:t>
            </a:r>
            <a:r>
              <a:rPr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sz="20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Unidade</a:t>
            </a:r>
            <a:r>
              <a:rPr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sz="20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Gestora</a:t>
            </a:r>
            <a:r>
              <a:rPr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</a:t>
            </a:r>
            <a:r>
              <a:rPr sz="20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Exercícios</a:t>
            </a:r>
            <a:r>
              <a:rPr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2025 x 2026</a:t>
            </a:r>
          </a:p>
        </p:txBody>
      </p:sp>
      <p:pic>
        <p:nvPicPr>
          <p:cNvPr id="4" name="Picture 3" descr="grafico_detalhado_orcamento.png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colorTemperature colorTemp="7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90348" y="1314938"/>
            <a:ext cx="8784976" cy="552408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97A86BBC-35E4-AB71-9375-4332BB840F6B}"/>
              </a:ext>
            </a:extLst>
          </p:cNvPr>
          <p:cNvSpPr/>
          <p:nvPr/>
        </p:nvSpPr>
        <p:spPr>
          <a:xfrm>
            <a:off x="2627785" y="4301718"/>
            <a:ext cx="1080120" cy="540931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pt-BR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R$ 215 mil</a:t>
            </a:r>
          </a:p>
          <a:p>
            <a:pPr algn="ctr"/>
            <a:r>
              <a:rPr lang="pt-BR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9,45%</a:t>
            </a:r>
          </a:p>
          <a:p>
            <a:pPr algn="ctr"/>
            <a:endParaRPr lang="pt-B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9C3F4655-8E33-8B14-53FD-54F79BB61090}"/>
              </a:ext>
            </a:extLst>
          </p:cNvPr>
          <p:cNvSpPr/>
          <p:nvPr/>
        </p:nvSpPr>
        <p:spPr>
          <a:xfrm>
            <a:off x="4788024" y="3359361"/>
            <a:ext cx="1368152" cy="617735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R$ 5,4 milhões</a:t>
            </a:r>
          </a:p>
          <a:p>
            <a:pPr algn="ctr"/>
            <a:r>
              <a:rPr lang="pt-BR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59,16%</a:t>
            </a:r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778CDC4A-5D66-77E9-E6B3-3F41EE45FAAA}"/>
              </a:ext>
            </a:extLst>
          </p:cNvPr>
          <p:cNvSpPr/>
          <p:nvPr/>
        </p:nvSpPr>
        <p:spPr>
          <a:xfrm>
            <a:off x="7509823" y="1314938"/>
            <a:ext cx="1513896" cy="390486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b="1" dirty="0"/>
              <a:t>18,03 milhões </a:t>
            </a:r>
          </a:p>
          <a:p>
            <a:pPr algn="ctr"/>
            <a:r>
              <a:rPr lang="pt-BR" sz="1400" b="1" dirty="0"/>
              <a:t>48,06%</a:t>
            </a:r>
          </a:p>
        </p:txBody>
      </p:sp>
      <p:sp>
        <p:nvSpPr>
          <p:cNvPr id="10" name="Seta: para Cima 9">
            <a:extLst>
              <a:ext uri="{FF2B5EF4-FFF2-40B4-BE49-F238E27FC236}">
                <a16:creationId xmlns:a16="http://schemas.microsoft.com/office/drawing/2014/main" id="{DD97C1A5-2D21-FAF7-E307-F0F7E4520E16}"/>
              </a:ext>
            </a:extLst>
          </p:cNvPr>
          <p:cNvSpPr/>
          <p:nvPr/>
        </p:nvSpPr>
        <p:spPr>
          <a:xfrm>
            <a:off x="5364088" y="4161861"/>
            <a:ext cx="504056" cy="864096"/>
          </a:xfrm>
          <a:prstGeom prst="upArrow">
            <a:avLst>
              <a:gd name="adj1" fmla="val 50000"/>
              <a:gd name="adj2" fmla="val 5507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Seta: para Cima 10">
            <a:extLst>
              <a:ext uri="{FF2B5EF4-FFF2-40B4-BE49-F238E27FC236}">
                <a16:creationId xmlns:a16="http://schemas.microsoft.com/office/drawing/2014/main" id="{DC1A0CA1-F0BF-8A61-ACA0-457F3C2C6C88}"/>
              </a:ext>
            </a:extLst>
          </p:cNvPr>
          <p:cNvSpPr/>
          <p:nvPr/>
        </p:nvSpPr>
        <p:spPr>
          <a:xfrm>
            <a:off x="2915816" y="5025957"/>
            <a:ext cx="504056" cy="864096"/>
          </a:xfrm>
          <a:prstGeom prst="upArrow">
            <a:avLst>
              <a:gd name="adj1" fmla="val 50000"/>
              <a:gd name="adj2" fmla="val 5507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Seta: para Cima 11">
            <a:extLst>
              <a:ext uri="{FF2B5EF4-FFF2-40B4-BE49-F238E27FC236}">
                <a16:creationId xmlns:a16="http://schemas.microsoft.com/office/drawing/2014/main" id="{ADFF2E19-CC6F-E329-58F2-DF644277F7EB}"/>
              </a:ext>
            </a:extLst>
          </p:cNvPr>
          <p:cNvSpPr/>
          <p:nvPr/>
        </p:nvSpPr>
        <p:spPr>
          <a:xfrm>
            <a:off x="7940627" y="2060848"/>
            <a:ext cx="504056" cy="864096"/>
          </a:xfrm>
          <a:prstGeom prst="upArrow">
            <a:avLst>
              <a:gd name="adj1" fmla="val 50000"/>
              <a:gd name="adj2" fmla="val 5507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8B162A72-26E2-42A4-9E0B-A9677BE4A34C}"/>
              </a:ext>
            </a:extLst>
          </p:cNvPr>
          <p:cNvGraphicFramePr>
            <a:graphicFrameLocks noGrp="1"/>
          </p:cNvGraphicFramePr>
          <p:nvPr/>
        </p:nvGraphicFramePr>
        <p:xfrm>
          <a:off x="5879951" y="1187759"/>
          <a:ext cx="3116965" cy="327120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76062">
                  <a:extLst>
                    <a:ext uri="{9D8B030D-6E8A-4147-A177-3AD203B41FA5}">
                      <a16:colId xmlns:a16="http://schemas.microsoft.com/office/drawing/2014/main" val="2332540224"/>
                    </a:ext>
                  </a:extLst>
                </a:gridCol>
                <a:gridCol w="1540903">
                  <a:extLst>
                    <a:ext uri="{9D8B030D-6E8A-4147-A177-3AD203B41FA5}">
                      <a16:colId xmlns:a16="http://schemas.microsoft.com/office/drawing/2014/main" val="367423065"/>
                    </a:ext>
                  </a:extLst>
                </a:gridCol>
              </a:tblGrid>
              <a:tr h="874402"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ARRECADADO</a:t>
                      </a:r>
                    </a:p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1º QUAD-26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VARIAÇÃO</a:t>
                      </a:r>
                    </a:p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ARRECADADO X PREVISTO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6326388"/>
                  </a:ext>
                </a:extLst>
              </a:tr>
              <a:tr h="292129"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1.345.554,54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30,32%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712325"/>
                  </a:ext>
                </a:extLst>
              </a:tr>
              <a:tr h="303882"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400.832,54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25,85%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8554558"/>
                  </a:ext>
                </a:extLst>
              </a:tr>
              <a:tr h="298960"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1.637.385,13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258,55%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0942979"/>
                  </a:ext>
                </a:extLst>
              </a:tr>
              <a:tr h="298960"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24.539.074,87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3,49%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8505935"/>
                  </a:ext>
                </a:extLst>
              </a:tr>
              <a:tr h="298960"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16.034,13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72,33%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3346815"/>
                  </a:ext>
                </a:extLst>
              </a:tr>
              <a:tr h="305996"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27.938.881,21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9,39%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3621839"/>
                  </a:ext>
                </a:extLst>
              </a:tr>
              <a:tr h="298960"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2.844.162,18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8,61%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64843847"/>
                  </a:ext>
                </a:extLst>
              </a:tr>
              <a:tr h="298960"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1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25.094.719,03</a:t>
                      </a:r>
                      <a:endParaRPr lang="pt-BR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9,47%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4405477"/>
                  </a:ext>
                </a:extLst>
              </a:tr>
            </a:tbl>
          </a:graphicData>
        </a:graphic>
      </p:graphicFrame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D7F0696A-AE90-40C3-8B60-29E6B921EA99}"/>
              </a:ext>
            </a:extLst>
          </p:cNvPr>
          <p:cNvGraphicFramePr>
            <a:graphicFrameLocks noGrp="1"/>
          </p:cNvGraphicFramePr>
          <p:nvPr/>
        </p:nvGraphicFramePr>
        <p:xfrm>
          <a:off x="214282" y="285728"/>
          <a:ext cx="8786874" cy="827229"/>
        </p:xfrm>
        <a:graphic>
          <a:graphicData uri="http://schemas.openxmlformats.org/drawingml/2006/table">
            <a:tbl>
              <a:tblPr/>
              <a:tblGrid>
                <a:gridCol w="8786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27229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8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RECEITAS ORÇAMENTÁRIAS - CONSOLIDADO</a:t>
                      </a:r>
                    </a:p>
                    <a:p>
                      <a:pPr algn="ctr" rtl="0" fontAlgn="b"/>
                      <a:r>
                        <a:rPr lang="pt-BR" sz="18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1º QUADRIMESTRE/26</a:t>
                      </a:r>
                    </a:p>
                    <a:p>
                      <a:pPr algn="ctr" rtl="0" fontAlgn="b"/>
                      <a:endParaRPr lang="pt-BR" sz="10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8895" marR="8895" marT="88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B3A52430-5EDD-42AF-B183-34402A6B5868}"/>
              </a:ext>
            </a:extLst>
          </p:cNvPr>
          <p:cNvGraphicFramePr>
            <a:graphicFrameLocks noGrp="1"/>
          </p:cNvGraphicFramePr>
          <p:nvPr/>
        </p:nvGraphicFramePr>
        <p:xfrm>
          <a:off x="5873026" y="4509120"/>
          <a:ext cx="3133011" cy="227484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84176">
                  <a:extLst>
                    <a:ext uri="{9D8B030D-6E8A-4147-A177-3AD203B41FA5}">
                      <a16:colId xmlns:a16="http://schemas.microsoft.com/office/drawing/2014/main" val="3605084310"/>
                    </a:ext>
                  </a:extLst>
                </a:gridCol>
                <a:gridCol w="1548835">
                  <a:extLst>
                    <a:ext uri="{9D8B030D-6E8A-4147-A177-3AD203B41FA5}">
                      <a16:colId xmlns:a16="http://schemas.microsoft.com/office/drawing/2014/main" val="482452865"/>
                    </a:ext>
                  </a:extLst>
                </a:gridCol>
              </a:tblGrid>
              <a:tr h="354560">
                <a:tc>
                  <a:txBody>
                    <a:bodyPr/>
                    <a:lstStyle/>
                    <a:p>
                      <a:pPr algn="r" fontAlgn="b"/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0927689"/>
                  </a:ext>
                </a:extLst>
              </a:tr>
              <a:tr h="437528"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pt-BR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4754255"/>
                  </a:ext>
                </a:extLst>
              </a:tr>
              <a:tr h="381338"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48322086"/>
                  </a:ext>
                </a:extLst>
              </a:tr>
              <a:tr h="338742"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1.191.147,17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97,19%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1073587"/>
                  </a:ext>
                </a:extLst>
              </a:tr>
              <a:tr h="381338"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1.191.147,17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95,76%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17800866"/>
                  </a:ext>
                </a:extLst>
              </a:tr>
              <a:tr h="381338"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26.285.866,20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8,76%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5835925"/>
                  </a:ext>
                </a:extLst>
              </a:tr>
            </a:tbl>
          </a:graphicData>
        </a:graphic>
      </p:graphicFrame>
      <p:graphicFrame>
        <p:nvGraphicFramePr>
          <p:cNvPr id="8" name="Tabela 7">
            <a:extLst>
              <a:ext uri="{FF2B5EF4-FFF2-40B4-BE49-F238E27FC236}">
                <a16:creationId xmlns:a16="http://schemas.microsoft.com/office/drawing/2014/main" id="{989FC196-0649-4BF5-9476-3109AE570361}"/>
              </a:ext>
            </a:extLst>
          </p:cNvPr>
          <p:cNvGraphicFramePr>
            <a:graphicFrameLocks noGrp="1"/>
          </p:cNvGraphicFramePr>
          <p:nvPr/>
        </p:nvGraphicFramePr>
        <p:xfrm>
          <a:off x="187236" y="1186891"/>
          <a:ext cx="3974752" cy="324035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90576">
                  <a:extLst>
                    <a:ext uri="{9D8B030D-6E8A-4147-A177-3AD203B41FA5}">
                      <a16:colId xmlns:a16="http://schemas.microsoft.com/office/drawing/2014/main" val="634191838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val="252609565"/>
                    </a:ext>
                  </a:extLst>
                </a:gridCol>
              </a:tblGrid>
              <a:tr h="863607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RECEITAS CORRENTES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CATEGORIA ECONÔMICA</a:t>
                      </a:r>
                      <a:endParaRPr lang="pt-BR" sz="1600" b="1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PREVISÃO</a:t>
                      </a:r>
                    </a:p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ANUAL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6820725"/>
                  </a:ext>
                </a:extLst>
              </a:tr>
              <a:tr h="295269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u="none" strike="noStrike" dirty="0">
                          <a:effectLst/>
                        </a:rPr>
                        <a:t>Receitas Tributárias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3.097.400,00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2806180"/>
                  </a:ext>
                </a:extLst>
              </a:tr>
              <a:tr h="309868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u="none" strike="noStrike" dirty="0">
                          <a:effectLst/>
                        </a:rPr>
                        <a:t>Contribuições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955.500,00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2183832"/>
                  </a:ext>
                </a:extLst>
              </a:tr>
              <a:tr h="295269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u="none" strike="noStrike" dirty="0">
                          <a:effectLst/>
                        </a:rPr>
                        <a:t>Receita Patrimonial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1.370.000,00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6273386"/>
                  </a:ext>
                </a:extLst>
              </a:tr>
              <a:tr h="295269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Transferências Correntes</a:t>
                      </a:r>
                      <a:endParaRPr lang="pt-BR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71.135.000,00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0651669"/>
                  </a:ext>
                </a:extLst>
              </a:tr>
              <a:tr h="295269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u="none" strike="noStrike" dirty="0">
                          <a:effectLst/>
                        </a:rPr>
                        <a:t>Outras R. Correntes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66.500,00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0783928"/>
                  </a:ext>
                </a:extLst>
              </a:tr>
              <a:tr h="295269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SOMA</a:t>
                      </a:r>
                      <a:endParaRPr lang="pt-BR" sz="16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76.624.400,00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7105919"/>
                  </a:ext>
                </a:extLst>
              </a:tr>
              <a:tr h="295269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Dedução FUNDEB</a:t>
                      </a:r>
                      <a:endParaRPr lang="pt-BR" sz="16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7.856.000,00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6042144"/>
                  </a:ext>
                </a:extLst>
              </a:tr>
              <a:tr h="295269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68.768.400,00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3547727"/>
                  </a:ext>
                </a:extLst>
              </a:tr>
            </a:tbl>
          </a:graphicData>
        </a:graphic>
      </p:graphicFrame>
      <p:graphicFrame>
        <p:nvGraphicFramePr>
          <p:cNvPr id="9" name="Tabela 8">
            <a:extLst>
              <a:ext uri="{FF2B5EF4-FFF2-40B4-BE49-F238E27FC236}">
                <a16:creationId xmlns:a16="http://schemas.microsoft.com/office/drawing/2014/main" id="{E6260010-94F4-460F-B8FD-4DE7DE0C5051}"/>
              </a:ext>
            </a:extLst>
          </p:cNvPr>
          <p:cNvGraphicFramePr>
            <a:graphicFrameLocks noGrp="1"/>
          </p:cNvGraphicFramePr>
          <p:nvPr/>
        </p:nvGraphicFramePr>
        <p:xfrm>
          <a:off x="187236" y="4501182"/>
          <a:ext cx="3974752" cy="226918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90576">
                  <a:extLst>
                    <a:ext uri="{9D8B030D-6E8A-4147-A177-3AD203B41FA5}">
                      <a16:colId xmlns:a16="http://schemas.microsoft.com/office/drawing/2014/main" val="4103555950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val="3741794855"/>
                    </a:ext>
                  </a:extLst>
                </a:gridCol>
              </a:tblGrid>
              <a:tr h="378205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RECEITAS DE CAPITAL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pt-BR" sz="16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6689252"/>
                  </a:ext>
                </a:extLst>
              </a:tr>
              <a:tr h="378161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Operações de Crédito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59799729"/>
                  </a:ext>
                </a:extLst>
              </a:tr>
              <a:tr h="378205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Alienação de Bens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55.000,00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7372772"/>
                  </a:ext>
                </a:extLst>
              </a:tr>
              <a:tr h="378205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Transferência de Capital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3.676.600,00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26731939"/>
                  </a:ext>
                </a:extLst>
              </a:tr>
              <a:tr h="378205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SOMA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3.731.600,00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6585627"/>
                  </a:ext>
                </a:extLst>
              </a:tr>
              <a:tr h="378205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72.500.000,00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3420781"/>
                  </a:ext>
                </a:extLst>
              </a:tr>
            </a:tbl>
          </a:graphicData>
        </a:graphic>
      </p:graphicFrame>
      <p:graphicFrame>
        <p:nvGraphicFramePr>
          <p:cNvPr id="10" name="Tabela 9">
            <a:extLst>
              <a:ext uri="{FF2B5EF4-FFF2-40B4-BE49-F238E27FC236}">
                <a16:creationId xmlns:a16="http://schemas.microsoft.com/office/drawing/2014/main" id="{8EC4975A-330E-4CD1-8FE8-98C782399409}"/>
              </a:ext>
            </a:extLst>
          </p:cNvPr>
          <p:cNvGraphicFramePr>
            <a:graphicFrameLocks noGrp="1"/>
          </p:cNvGraphicFramePr>
          <p:nvPr/>
        </p:nvGraphicFramePr>
        <p:xfrm>
          <a:off x="4189415" y="1180843"/>
          <a:ext cx="1656184" cy="327108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56184">
                  <a:extLst>
                    <a:ext uri="{9D8B030D-6E8A-4147-A177-3AD203B41FA5}">
                      <a16:colId xmlns:a16="http://schemas.microsoft.com/office/drawing/2014/main" val="3433860565"/>
                    </a:ext>
                  </a:extLst>
                </a:gridCol>
              </a:tblGrid>
              <a:tr h="87361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PROJETADO</a:t>
                      </a:r>
                    </a:p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1º QUAD-2026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9365547"/>
                  </a:ext>
                </a:extLst>
              </a:tr>
              <a:tr h="291866"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1.032.466,66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8534204"/>
                  </a:ext>
                </a:extLst>
              </a:tr>
              <a:tr h="313459"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318.500,00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5843765"/>
                  </a:ext>
                </a:extLst>
              </a:tr>
              <a:tr h="298691"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456.666,67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0158061"/>
                  </a:ext>
                </a:extLst>
              </a:tr>
              <a:tr h="298691"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23.711.666,67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311717"/>
                  </a:ext>
                </a:extLst>
              </a:tr>
              <a:tr h="298691"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22.166,67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3383330"/>
                  </a:ext>
                </a:extLst>
              </a:tr>
              <a:tr h="298691"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25.541.466,67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6833356"/>
                  </a:ext>
                </a:extLst>
              </a:tr>
              <a:tr h="298691"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2.618.666,67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14893259"/>
                  </a:ext>
                </a:extLst>
              </a:tr>
              <a:tr h="298691"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22.922.800,00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926934"/>
                  </a:ext>
                </a:extLst>
              </a:tr>
            </a:tbl>
          </a:graphicData>
        </a:graphic>
      </p:graphicFrame>
      <p:graphicFrame>
        <p:nvGraphicFramePr>
          <p:cNvPr id="11" name="Tabela 10">
            <a:extLst>
              <a:ext uri="{FF2B5EF4-FFF2-40B4-BE49-F238E27FC236}">
                <a16:creationId xmlns:a16="http://schemas.microsoft.com/office/drawing/2014/main" id="{73F28AED-F0BB-4AFF-9C64-1EE04DC0A7B6}"/>
              </a:ext>
            </a:extLst>
          </p:cNvPr>
          <p:cNvGraphicFramePr>
            <a:graphicFrameLocks noGrp="1"/>
          </p:cNvGraphicFramePr>
          <p:nvPr/>
        </p:nvGraphicFramePr>
        <p:xfrm>
          <a:off x="4189415" y="4493490"/>
          <a:ext cx="1656184" cy="228802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56184">
                  <a:extLst>
                    <a:ext uri="{9D8B030D-6E8A-4147-A177-3AD203B41FA5}">
                      <a16:colId xmlns:a16="http://schemas.microsoft.com/office/drawing/2014/main" val="596156983"/>
                    </a:ext>
                  </a:extLst>
                </a:gridCol>
              </a:tblGrid>
              <a:tr h="370077">
                <a:tc>
                  <a:txBody>
                    <a:bodyPr/>
                    <a:lstStyle/>
                    <a:p>
                      <a:pPr algn="r" fontAlgn="b"/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8687523"/>
                  </a:ext>
                </a:extLst>
              </a:tr>
              <a:tr h="437641"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78804290"/>
                  </a:ext>
                </a:extLst>
              </a:tr>
              <a:tr h="370077"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18.333,33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90916533"/>
                  </a:ext>
                </a:extLst>
              </a:tr>
              <a:tr h="370077"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1.225.533,33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11244536"/>
                  </a:ext>
                </a:extLst>
              </a:tr>
              <a:tr h="370077"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1.243.866,66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0434840"/>
                  </a:ext>
                </a:extLst>
              </a:tr>
              <a:tr h="370077"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24.166.666,66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87698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8691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326AB6-AF72-4EAE-B380-8B87CBE93B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496" y="116632"/>
            <a:ext cx="9001000" cy="6552728"/>
          </a:xfrm>
          <a:solidFill>
            <a:schemeClr val="tx2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br>
              <a:rPr lang="pt-BR" dirty="0"/>
            </a:br>
            <a:r>
              <a:rPr lang="pt-BR" sz="5400" b="1" dirty="0">
                <a:solidFill>
                  <a:schemeClr val="bg1"/>
                </a:solidFill>
              </a:rPr>
              <a:t>Demonstrativo da </a:t>
            </a:r>
            <a:br>
              <a:rPr lang="pt-BR" sz="5400" b="1" dirty="0">
                <a:solidFill>
                  <a:schemeClr val="bg1"/>
                </a:solidFill>
              </a:rPr>
            </a:br>
            <a:r>
              <a:rPr lang="pt-BR" sz="5400" b="1" dirty="0">
                <a:solidFill>
                  <a:schemeClr val="bg1"/>
                </a:solidFill>
              </a:rPr>
              <a:t>Receita Total</a:t>
            </a:r>
            <a:br>
              <a:rPr lang="pt-BR" sz="5400" b="1" dirty="0">
                <a:solidFill>
                  <a:schemeClr val="bg1"/>
                </a:solidFill>
              </a:rPr>
            </a:br>
            <a:br>
              <a:rPr lang="pt-BR" sz="5400" b="1" dirty="0">
                <a:solidFill>
                  <a:schemeClr val="bg1"/>
                </a:solidFill>
              </a:rPr>
            </a:br>
            <a:r>
              <a:rPr lang="pt-BR" sz="5400" b="1" dirty="0">
                <a:solidFill>
                  <a:schemeClr val="bg1"/>
                </a:solidFill>
              </a:rPr>
              <a:t>1º Quadrimestre/2026</a:t>
            </a:r>
            <a:br>
              <a:rPr lang="pt-BR" sz="5400" dirty="0">
                <a:solidFill>
                  <a:schemeClr val="bg1"/>
                </a:solidFill>
              </a:rPr>
            </a:br>
            <a:endParaRPr lang="pt-BR" sz="5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3761712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a 4">
            <a:extLst>
              <a:ext uri="{FF2B5EF4-FFF2-40B4-BE49-F238E27FC236}">
                <a16:creationId xmlns:a16="http://schemas.microsoft.com/office/drawing/2014/main" id="{BB4877EE-F8F8-44E2-AB73-EFD60D9D7F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4414279"/>
              </p:ext>
            </p:extLst>
          </p:nvPr>
        </p:nvGraphicFramePr>
        <p:xfrm>
          <a:off x="395536" y="1104323"/>
          <a:ext cx="8208912" cy="5493029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4248472">
                  <a:extLst>
                    <a:ext uri="{9D8B030D-6E8A-4147-A177-3AD203B41FA5}">
                      <a16:colId xmlns:a16="http://schemas.microsoft.com/office/drawing/2014/main" val="3018128544"/>
                    </a:ext>
                  </a:extLst>
                </a:gridCol>
                <a:gridCol w="3960440">
                  <a:extLst>
                    <a:ext uri="{9D8B030D-6E8A-4147-A177-3AD203B41FA5}">
                      <a16:colId xmlns:a16="http://schemas.microsoft.com/office/drawing/2014/main" val="2601795908"/>
                    </a:ext>
                  </a:extLst>
                </a:gridCol>
              </a:tblGrid>
              <a:tr h="746009"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solidFill>
                            <a:schemeClr val="bg1"/>
                          </a:solidFill>
                        </a:rPr>
                        <a:t>MÊS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solidFill>
                            <a:schemeClr val="bg1"/>
                          </a:solidFill>
                        </a:rPr>
                        <a:t>TOTAL (R$)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9983202"/>
                  </a:ext>
                </a:extLst>
              </a:tr>
              <a:tr h="939358">
                <a:tc>
                  <a:txBody>
                    <a:bodyPr/>
                    <a:lstStyle/>
                    <a:p>
                      <a:endParaRPr lang="pt-BR" sz="2400" dirty="0"/>
                    </a:p>
                    <a:p>
                      <a:r>
                        <a:rPr lang="pt-BR" sz="2400" dirty="0"/>
                        <a:t>JANEIRO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t-BR" sz="2400" dirty="0"/>
                    </a:p>
                    <a:p>
                      <a:pPr algn="ctr"/>
                      <a:r>
                        <a:rPr lang="pt-BR" sz="2400" dirty="0"/>
                        <a:t>6.945.505,79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0574320"/>
                  </a:ext>
                </a:extLst>
              </a:tr>
              <a:tr h="939358">
                <a:tc>
                  <a:txBody>
                    <a:bodyPr/>
                    <a:lstStyle/>
                    <a:p>
                      <a:endParaRPr lang="pt-BR" sz="2400" dirty="0"/>
                    </a:p>
                    <a:p>
                      <a:r>
                        <a:rPr lang="pt-BR" sz="2400" dirty="0"/>
                        <a:t>FEVEREIRO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t-BR" sz="2400" dirty="0"/>
                    </a:p>
                    <a:p>
                      <a:pPr algn="ctr"/>
                      <a:r>
                        <a:rPr lang="pt-BR" sz="2400" dirty="0"/>
                        <a:t>6.151.254,88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0290392"/>
                  </a:ext>
                </a:extLst>
              </a:tr>
              <a:tr h="939358">
                <a:tc>
                  <a:txBody>
                    <a:bodyPr/>
                    <a:lstStyle/>
                    <a:p>
                      <a:endParaRPr lang="pt-BR" sz="2400" dirty="0"/>
                    </a:p>
                    <a:p>
                      <a:r>
                        <a:rPr lang="pt-BR" sz="2400" dirty="0"/>
                        <a:t>MARÇO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t-BR" sz="2400" dirty="0"/>
                    </a:p>
                    <a:p>
                      <a:pPr algn="ctr"/>
                      <a:r>
                        <a:rPr lang="pt-BR" sz="2400" dirty="0"/>
                        <a:t>5.850.323,98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0734183"/>
                  </a:ext>
                </a:extLst>
              </a:tr>
              <a:tr h="989588">
                <a:tc>
                  <a:txBody>
                    <a:bodyPr/>
                    <a:lstStyle/>
                    <a:p>
                      <a:endParaRPr lang="pt-BR" sz="2400" dirty="0"/>
                    </a:p>
                    <a:p>
                      <a:r>
                        <a:rPr lang="pt-BR" sz="2400" dirty="0"/>
                        <a:t>ABRIL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pt-BR" sz="24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400" dirty="0">
                          <a:effectLst/>
                        </a:rPr>
                        <a:t>7.338.781,55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27164175"/>
                  </a:ext>
                </a:extLst>
              </a:tr>
              <a:tr h="939358">
                <a:tc>
                  <a:txBody>
                    <a:bodyPr/>
                    <a:lstStyle/>
                    <a:p>
                      <a:endParaRPr lang="pt-BR" sz="2400" dirty="0"/>
                    </a:p>
                    <a:p>
                      <a:r>
                        <a:rPr lang="pt-BR" sz="2400" b="1" dirty="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t-BR" sz="2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pt-BR" sz="24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26.285.866,20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8188957"/>
                  </a:ext>
                </a:extLst>
              </a:tr>
            </a:tbl>
          </a:graphicData>
        </a:graphic>
      </p:graphicFrame>
      <p:sp>
        <p:nvSpPr>
          <p:cNvPr id="5" name="CaixaDeTexto 4">
            <a:extLst>
              <a:ext uri="{FF2B5EF4-FFF2-40B4-BE49-F238E27FC236}">
                <a16:creationId xmlns:a16="http://schemas.microsoft.com/office/drawing/2014/main" id="{F374DD7B-4B88-4B3E-A9CC-9A0487D5CBEE}"/>
              </a:ext>
            </a:extLst>
          </p:cNvPr>
          <p:cNvSpPr txBox="1"/>
          <p:nvPr/>
        </p:nvSpPr>
        <p:spPr>
          <a:xfrm>
            <a:off x="395536" y="60362"/>
            <a:ext cx="8208912" cy="83099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endParaRPr lang="pt-BR" sz="2400" dirty="0"/>
          </a:p>
          <a:p>
            <a:pPr algn="ctr"/>
            <a:r>
              <a:rPr lang="pt-BR" sz="2400" b="1" dirty="0"/>
              <a:t>RECEITA TOTAL CONSOLIDADA - 1º Quadrimestre/26</a:t>
            </a:r>
            <a:endParaRPr lang="pt-BR" dirty="0"/>
          </a:p>
        </p:txBody>
      </p:sp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A4320754-6F86-5636-D98B-2AB4993286A0}"/>
              </a:ext>
            </a:extLst>
          </p:cNvPr>
          <p:cNvSpPr/>
          <p:nvPr/>
        </p:nvSpPr>
        <p:spPr>
          <a:xfrm>
            <a:off x="3671900" y="2780928"/>
            <a:ext cx="1656184" cy="936104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MÉDIA: 6.571.466,55</a:t>
            </a:r>
          </a:p>
        </p:txBody>
      </p:sp>
    </p:spTree>
    <p:extLst>
      <p:ext uri="{BB962C8B-B14F-4D97-AF65-F5344CB8AC3E}">
        <p14:creationId xmlns:p14="http://schemas.microsoft.com/office/powerpoint/2010/main" val="115330009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F374DD7B-4B88-4B3E-A9CC-9A0487D5CBEE}"/>
              </a:ext>
            </a:extLst>
          </p:cNvPr>
          <p:cNvSpPr txBox="1"/>
          <p:nvPr/>
        </p:nvSpPr>
        <p:spPr>
          <a:xfrm>
            <a:off x="395535" y="23416"/>
            <a:ext cx="8341705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400" b="1" dirty="0"/>
              <a:t>COMPARATIVO DA RECEITA TOTAL CONSOLIDADA </a:t>
            </a:r>
          </a:p>
          <a:p>
            <a:pPr algn="ctr"/>
            <a:r>
              <a:rPr lang="pt-BR" sz="2400" b="1" dirty="0"/>
              <a:t> 1º Quadrimestre/26</a:t>
            </a:r>
            <a:endParaRPr lang="pt-BR" b="1" dirty="0"/>
          </a:p>
        </p:txBody>
      </p:sp>
      <p:graphicFrame>
        <p:nvGraphicFramePr>
          <p:cNvPr id="6" name="Tabela 5">
            <a:extLst>
              <a:ext uri="{FF2B5EF4-FFF2-40B4-BE49-F238E27FC236}">
                <a16:creationId xmlns:a16="http://schemas.microsoft.com/office/drawing/2014/main" id="{82B88BE9-F4DC-439F-872F-54ACFFD49E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2552780"/>
              </p:ext>
            </p:extLst>
          </p:nvPr>
        </p:nvGraphicFramePr>
        <p:xfrm>
          <a:off x="406759" y="980726"/>
          <a:ext cx="3301145" cy="57580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2953">
                  <a:extLst>
                    <a:ext uri="{9D8B030D-6E8A-4147-A177-3AD203B41FA5}">
                      <a16:colId xmlns:a16="http://schemas.microsoft.com/office/drawing/2014/main" val="2962541190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1098451734"/>
                    </a:ext>
                  </a:extLst>
                </a:gridCol>
              </a:tblGrid>
              <a:tr h="657241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2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MÊS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2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2026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2173655"/>
                  </a:ext>
                </a:extLst>
              </a:tr>
              <a:tr h="953857">
                <a:tc>
                  <a:txBody>
                    <a:bodyPr/>
                    <a:lstStyle/>
                    <a:p>
                      <a:pPr algn="ctr" rtl="0" fontAlgn="ctr"/>
                      <a:endParaRPr lang="pt-BR" sz="2000" b="0" u="none" strike="noStrike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 rtl="0" fontAlgn="ctr"/>
                      <a:r>
                        <a:rPr lang="pt-BR" sz="2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JANEIRO</a:t>
                      </a:r>
                    </a:p>
                    <a:p>
                      <a:pPr algn="ctr" rtl="0" fontAlgn="ctr"/>
                      <a:endParaRPr lang="pt-BR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sz="2000" dirty="0"/>
                    </a:p>
                    <a:p>
                      <a:pPr algn="ctr"/>
                      <a:r>
                        <a:rPr lang="pt-BR" sz="2000" dirty="0"/>
                        <a:t>6.945.505,79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9002627"/>
                  </a:ext>
                </a:extLst>
              </a:tr>
              <a:tr h="939954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2000" b="0" u="none" strike="noStrike" dirty="0">
                          <a:effectLst/>
                        </a:rPr>
                        <a:t>FEVEREIRO</a:t>
                      </a:r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sz="2000" dirty="0"/>
                    </a:p>
                    <a:p>
                      <a:pPr algn="ctr"/>
                      <a:r>
                        <a:rPr lang="pt-BR" sz="2000" dirty="0"/>
                        <a:t>6.151.254,88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8303597"/>
                  </a:ext>
                </a:extLst>
              </a:tr>
              <a:tr h="1040771">
                <a:tc>
                  <a:txBody>
                    <a:bodyPr/>
                    <a:lstStyle/>
                    <a:p>
                      <a:pPr algn="ctr" rtl="0" fontAlgn="ctr"/>
                      <a:endParaRPr lang="pt-BR" sz="2000" b="0" u="none" strike="noStrike" dirty="0">
                        <a:effectLst/>
                      </a:endParaRPr>
                    </a:p>
                    <a:p>
                      <a:pPr algn="ctr" rtl="0" fontAlgn="ctr"/>
                      <a:r>
                        <a:rPr lang="pt-BR" sz="2000" b="0" u="none" strike="noStrike" dirty="0">
                          <a:effectLst/>
                        </a:rPr>
                        <a:t>MARÇO</a:t>
                      </a:r>
                    </a:p>
                    <a:p>
                      <a:pPr algn="ctr" rtl="0" fontAlgn="ctr"/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sz="2000" dirty="0"/>
                    </a:p>
                    <a:p>
                      <a:pPr algn="ctr"/>
                      <a:r>
                        <a:rPr lang="pt-BR" sz="2000" dirty="0"/>
                        <a:t>5.850.323,98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6886226"/>
                  </a:ext>
                </a:extLst>
              </a:tr>
              <a:tr h="1185421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2000" b="0" u="none" strike="noStrike" dirty="0">
                          <a:effectLst/>
                        </a:rPr>
                        <a:t>ABRIL</a:t>
                      </a:r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pt-BR" sz="20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000" dirty="0">
                          <a:effectLst/>
                        </a:rPr>
                        <a:t>7.338.781,55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9053902"/>
                  </a:ext>
                </a:extLst>
              </a:tr>
              <a:tr h="980805">
                <a:tc>
                  <a:txBody>
                    <a:bodyPr/>
                    <a:lstStyle/>
                    <a:p>
                      <a:pPr algn="ctr" rtl="0" fontAlgn="ctr"/>
                      <a:endParaRPr lang="pt-BR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rtl="0" fontAlgn="ctr"/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TOTAL</a:t>
                      </a:r>
                    </a:p>
                    <a:p>
                      <a:pPr algn="ctr" rtl="0" fontAlgn="ctr"/>
                      <a:endParaRPr lang="pt-BR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sz="2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pt-BR" sz="20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26.285.866,20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0927921"/>
                  </a:ext>
                </a:extLst>
              </a:tr>
            </a:tbl>
          </a:graphicData>
        </a:graphic>
      </p:graphicFrame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34989122-46F1-48C6-A4DD-7D0F1F65F6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5114109"/>
              </p:ext>
            </p:extLst>
          </p:nvPr>
        </p:nvGraphicFramePr>
        <p:xfrm>
          <a:off x="5643680" y="980725"/>
          <a:ext cx="3093560" cy="57301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6625">
                  <a:extLst>
                    <a:ext uri="{9D8B030D-6E8A-4147-A177-3AD203B41FA5}">
                      <a16:colId xmlns:a16="http://schemas.microsoft.com/office/drawing/2014/main" val="2006235589"/>
                    </a:ext>
                  </a:extLst>
                </a:gridCol>
                <a:gridCol w="1146935">
                  <a:extLst>
                    <a:ext uri="{9D8B030D-6E8A-4147-A177-3AD203B41FA5}">
                      <a16:colId xmlns:a16="http://schemas.microsoft.com/office/drawing/2014/main" val="867161577"/>
                    </a:ext>
                  </a:extLst>
                </a:gridCol>
              </a:tblGrid>
              <a:tr h="638041">
                <a:tc gridSpan="2">
                  <a:txBody>
                    <a:bodyPr/>
                    <a:lstStyle/>
                    <a:p>
                      <a:pPr algn="ctr" fontAlgn="t"/>
                      <a:endParaRPr lang="pt-BR" sz="20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ctr" fontAlgn="t"/>
                      <a:r>
                        <a:rPr lang="pt-BR" sz="2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VARIAÇÃO 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t"/>
                      <a:endParaRPr lang="pt-BR" sz="20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2804375"/>
                  </a:ext>
                </a:extLst>
              </a:tr>
              <a:tr h="938455"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1.652.841,41</a:t>
                      </a:r>
                    </a:p>
                    <a:p>
                      <a:pPr algn="r" fontAlgn="b"/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31,23</a:t>
                      </a:r>
                    </a:p>
                    <a:p>
                      <a:pPr algn="ctr" fontAlgn="b"/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6489484"/>
                  </a:ext>
                </a:extLst>
              </a:tr>
              <a:tr h="945409"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390.603,20</a:t>
                      </a:r>
                    </a:p>
                    <a:p>
                      <a:pPr algn="r" fontAlgn="b"/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6,78</a:t>
                      </a:r>
                    </a:p>
                    <a:p>
                      <a:pPr algn="ctr" fontAlgn="b"/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938754"/>
                  </a:ext>
                </a:extLst>
              </a:tr>
              <a:tr h="999467"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-1.786.038,22</a:t>
                      </a:r>
                    </a:p>
                    <a:p>
                      <a:pPr algn="r" fontAlgn="b"/>
                      <a:endParaRPr lang="pt-BR" sz="20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-23,39</a:t>
                      </a:r>
                    </a:p>
                    <a:p>
                      <a:pPr algn="ctr" fontAlgn="b"/>
                      <a:endParaRPr lang="pt-BR" sz="20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3674594"/>
                  </a:ext>
                </a:extLst>
              </a:tr>
              <a:tr h="1227211"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475.688,62</a:t>
                      </a:r>
                    </a:p>
                    <a:p>
                      <a:pPr algn="r" fontAlgn="b"/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6,93</a:t>
                      </a:r>
                    </a:p>
                    <a:p>
                      <a:pPr algn="ctr" fontAlgn="b"/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4316260"/>
                  </a:ext>
                </a:extLst>
              </a:tr>
              <a:tr h="981549"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733.095,01</a:t>
                      </a:r>
                    </a:p>
                    <a:p>
                      <a:pPr algn="r" fontAlgn="b"/>
                      <a:endParaRPr lang="pt-BR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2,87%</a:t>
                      </a:r>
                    </a:p>
                    <a:p>
                      <a:pPr algn="ctr" fontAlgn="b"/>
                      <a:endParaRPr lang="pt-BR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0185641"/>
                  </a:ext>
                </a:extLst>
              </a:tr>
            </a:tbl>
          </a:graphicData>
        </a:graphic>
      </p:graphicFrame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0544C77C-B1CA-58F8-E4C2-D6E9532671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5974055"/>
              </p:ext>
            </p:extLst>
          </p:nvPr>
        </p:nvGraphicFramePr>
        <p:xfrm>
          <a:off x="3743907" y="980726"/>
          <a:ext cx="1863769" cy="57580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63769">
                  <a:extLst>
                    <a:ext uri="{9D8B030D-6E8A-4147-A177-3AD203B41FA5}">
                      <a16:colId xmlns:a16="http://schemas.microsoft.com/office/drawing/2014/main" val="2560295269"/>
                    </a:ext>
                  </a:extLst>
                </a:gridCol>
              </a:tblGrid>
              <a:tr h="641150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2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8144862"/>
                  </a:ext>
                </a:extLst>
              </a:tr>
              <a:tr h="943027">
                <a:tc>
                  <a:txBody>
                    <a:bodyPr/>
                    <a:lstStyle/>
                    <a:p>
                      <a:pPr algn="ctr"/>
                      <a:endParaRPr lang="pt-BR" sz="2000" dirty="0"/>
                    </a:p>
                    <a:p>
                      <a:pPr algn="ctr"/>
                      <a:r>
                        <a:rPr lang="pt-BR" sz="2000" dirty="0"/>
                        <a:t>5.292.664,38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6800950"/>
                  </a:ext>
                </a:extLst>
              </a:tr>
              <a:tr h="950015">
                <a:tc>
                  <a:txBody>
                    <a:bodyPr/>
                    <a:lstStyle/>
                    <a:p>
                      <a:pPr algn="ctr"/>
                      <a:endParaRPr lang="pt-BR" sz="2000" dirty="0"/>
                    </a:p>
                    <a:p>
                      <a:pPr algn="ctr"/>
                      <a:r>
                        <a:rPr lang="pt-BR" sz="2000" dirty="0"/>
                        <a:t>5.760.651,68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0353459"/>
                  </a:ext>
                </a:extLst>
              </a:tr>
              <a:tr h="1004337">
                <a:tc>
                  <a:txBody>
                    <a:bodyPr/>
                    <a:lstStyle/>
                    <a:p>
                      <a:pPr algn="ctr"/>
                      <a:endParaRPr lang="pt-BR" sz="2000" dirty="0"/>
                    </a:p>
                    <a:p>
                      <a:pPr algn="ctr"/>
                      <a:r>
                        <a:rPr lang="pt-BR" sz="2000" dirty="0"/>
                        <a:t>7.636.362,20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7876156"/>
                  </a:ext>
                </a:extLst>
              </a:tr>
              <a:tr h="123319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pt-BR" sz="20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000" dirty="0">
                          <a:effectLst/>
                        </a:rPr>
                        <a:t>6.863.092,93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9685759"/>
                  </a:ext>
                </a:extLst>
              </a:tr>
              <a:tr h="986331">
                <a:tc>
                  <a:txBody>
                    <a:bodyPr/>
                    <a:lstStyle/>
                    <a:p>
                      <a:pPr algn="ctr"/>
                      <a:endParaRPr lang="pt-BR" sz="2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pt-BR" sz="20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25.552.771,19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23033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7890102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id="{C6D010D8-6D2F-7CF4-D2D5-F75E068A10C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88184798"/>
              </p:ext>
            </p:extLst>
          </p:nvPr>
        </p:nvGraphicFramePr>
        <p:xfrm>
          <a:off x="33256" y="84820"/>
          <a:ext cx="9110744" cy="66565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CaixaDeTexto 1">
            <a:extLst>
              <a:ext uri="{FF2B5EF4-FFF2-40B4-BE49-F238E27FC236}">
                <a16:creationId xmlns:a16="http://schemas.microsoft.com/office/drawing/2014/main" id="{65CA2385-195B-FF7C-4F47-9E50C02F012E}"/>
              </a:ext>
            </a:extLst>
          </p:cNvPr>
          <p:cNvSpPr txBox="1"/>
          <p:nvPr/>
        </p:nvSpPr>
        <p:spPr>
          <a:xfrm>
            <a:off x="4716016" y="3717032"/>
            <a:ext cx="720080" cy="360040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600" b="1" dirty="0">
                <a:solidFill>
                  <a:schemeClr val="bg1"/>
                </a:solidFill>
              </a:rPr>
              <a:t>2025</a:t>
            </a:r>
          </a:p>
        </p:txBody>
      </p:sp>
      <p:sp>
        <p:nvSpPr>
          <p:cNvPr id="13" name="CaixaDeTexto 1">
            <a:extLst>
              <a:ext uri="{FF2B5EF4-FFF2-40B4-BE49-F238E27FC236}">
                <a16:creationId xmlns:a16="http://schemas.microsoft.com/office/drawing/2014/main" id="{65CA2385-195B-FF7C-4F47-9E50C02F012E}"/>
              </a:ext>
            </a:extLst>
          </p:cNvPr>
          <p:cNvSpPr txBox="1"/>
          <p:nvPr/>
        </p:nvSpPr>
        <p:spPr>
          <a:xfrm>
            <a:off x="1979712" y="3361184"/>
            <a:ext cx="720080" cy="360040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600" b="1" dirty="0">
                <a:solidFill>
                  <a:schemeClr val="bg1"/>
                </a:solidFill>
              </a:rPr>
              <a:t>2025</a:t>
            </a:r>
          </a:p>
        </p:txBody>
      </p:sp>
      <p:sp>
        <p:nvSpPr>
          <p:cNvPr id="14" name="Elipse 13">
            <a:extLst>
              <a:ext uri="{FF2B5EF4-FFF2-40B4-BE49-F238E27FC236}">
                <a16:creationId xmlns:a16="http://schemas.microsoft.com/office/drawing/2014/main" id="{358F8EAC-45E2-8EE7-CFCD-1F460CE0A127}"/>
              </a:ext>
            </a:extLst>
          </p:cNvPr>
          <p:cNvSpPr/>
          <p:nvPr/>
        </p:nvSpPr>
        <p:spPr>
          <a:xfrm>
            <a:off x="6012160" y="4725144"/>
            <a:ext cx="1296144" cy="576064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-71,06 %</a:t>
            </a:r>
          </a:p>
        </p:txBody>
      </p:sp>
      <p:sp>
        <p:nvSpPr>
          <p:cNvPr id="15" name="Elipse 14">
            <a:extLst>
              <a:ext uri="{FF2B5EF4-FFF2-40B4-BE49-F238E27FC236}">
                <a16:creationId xmlns:a16="http://schemas.microsoft.com/office/drawing/2014/main" id="{1E7DD289-88E0-B5F4-B86B-2AB3E85DB250}"/>
              </a:ext>
            </a:extLst>
          </p:cNvPr>
          <p:cNvSpPr/>
          <p:nvPr/>
        </p:nvSpPr>
        <p:spPr>
          <a:xfrm>
            <a:off x="3347864" y="764704"/>
            <a:ext cx="1152128" cy="432048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17,06%</a:t>
            </a:r>
          </a:p>
        </p:txBody>
      </p:sp>
      <p:sp>
        <p:nvSpPr>
          <p:cNvPr id="16" name="Elipse 15">
            <a:extLst>
              <a:ext uri="{FF2B5EF4-FFF2-40B4-BE49-F238E27FC236}">
                <a16:creationId xmlns:a16="http://schemas.microsoft.com/office/drawing/2014/main" id="{43C00895-48F6-DD78-4202-34351321F99B}"/>
              </a:ext>
            </a:extLst>
          </p:cNvPr>
          <p:cNvSpPr/>
          <p:nvPr/>
        </p:nvSpPr>
        <p:spPr>
          <a:xfrm>
            <a:off x="538432" y="548680"/>
            <a:ext cx="1152128" cy="432048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1" dirty="0"/>
              <a:t>2,87%</a:t>
            </a:r>
          </a:p>
        </p:txBody>
      </p:sp>
    </p:spTree>
    <p:extLst>
      <p:ext uri="{BB962C8B-B14F-4D97-AF65-F5344CB8AC3E}">
        <p14:creationId xmlns:p14="http://schemas.microsoft.com/office/powerpoint/2010/main" val="3085554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P spid="14" grpId="0" animBg="1"/>
      <p:bldP spid="15" grpId="0" animBg="1"/>
      <p:bldP spid="1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C73FB2CD-4A6B-FCBE-4D5C-13984B75CB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>
                <a:solidFill>
                  <a:schemeClr val="tx1"/>
                </a:solidFill>
              </a:rPr>
              <a:t>RGF – RELATÓRIO DE GESTÃO FISCAL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F045421D-92BB-046C-E4EA-1C06345834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colorTemperature colorTemp="7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4272" y="1196682"/>
            <a:ext cx="8928992" cy="2735312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5D54E8C0-3D49-6F8B-37C2-F943180423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colorTemperature colorTemp="7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4272" y="4017570"/>
            <a:ext cx="8808207" cy="2735312"/>
          </a:xfrm>
          <a:prstGeom prst="rect">
            <a:avLst/>
          </a:prstGeom>
        </p:spPr>
      </p:pic>
      <p:sp>
        <p:nvSpPr>
          <p:cNvPr id="10" name="Seta: para a Direita 9">
            <a:extLst>
              <a:ext uri="{FF2B5EF4-FFF2-40B4-BE49-F238E27FC236}">
                <a16:creationId xmlns:a16="http://schemas.microsoft.com/office/drawing/2014/main" id="{82953072-9FEB-7769-9844-9C36CA75C8A7}"/>
              </a:ext>
            </a:extLst>
          </p:cNvPr>
          <p:cNvSpPr/>
          <p:nvPr/>
        </p:nvSpPr>
        <p:spPr>
          <a:xfrm>
            <a:off x="6084168" y="4509120"/>
            <a:ext cx="1080120" cy="288032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Seta: para a Direita 10">
            <a:extLst>
              <a:ext uri="{FF2B5EF4-FFF2-40B4-BE49-F238E27FC236}">
                <a16:creationId xmlns:a16="http://schemas.microsoft.com/office/drawing/2014/main" id="{A6B265AC-8D85-62CC-9ACB-C27E81F02919}"/>
              </a:ext>
            </a:extLst>
          </p:cNvPr>
          <p:cNvSpPr/>
          <p:nvPr/>
        </p:nvSpPr>
        <p:spPr>
          <a:xfrm>
            <a:off x="6084168" y="4949552"/>
            <a:ext cx="1080120" cy="288032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Seta: para a Direita 13">
            <a:extLst>
              <a:ext uri="{FF2B5EF4-FFF2-40B4-BE49-F238E27FC236}">
                <a16:creationId xmlns:a16="http://schemas.microsoft.com/office/drawing/2014/main" id="{19616448-E8BD-923C-238E-07D8A094B629}"/>
              </a:ext>
            </a:extLst>
          </p:cNvPr>
          <p:cNvSpPr/>
          <p:nvPr/>
        </p:nvSpPr>
        <p:spPr>
          <a:xfrm>
            <a:off x="3851920" y="2204864"/>
            <a:ext cx="288032" cy="216024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Seta: para a Direita 14">
            <a:extLst>
              <a:ext uri="{FF2B5EF4-FFF2-40B4-BE49-F238E27FC236}">
                <a16:creationId xmlns:a16="http://schemas.microsoft.com/office/drawing/2014/main" id="{13C1210D-1477-D7C8-85A9-3192D5BF7389}"/>
              </a:ext>
            </a:extLst>
          </p:cNvPr>
          <p:cNvSpPr/>
          <p:nvPr/>
        </p:nvSpPr>
        <p:spPr>
          <a:xfrm>
            <a:off x="5868144" y="1810366"/>
            <a:ext cx="216024" cy="144016"/>
          </a:xfrm>
          <a:prstGeom prst="right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6" name="Seta: para a Direita 15">
            <a:extLst>
              <a:ext uri="{FF2B5EF4-FFF2-40B4-BE49-F238E27FC236}">
                <a16:creationId xmlns:a16="http://schemas.microsoft.com/office/drawing/2014/main" id="{6FAC1B6C-E2F2-3643-1B60-0621D4105BF5}"/>
              </a:ext>
            </a:extLst>
          </p:cNvPr>
          <p:cNvSpPr/>
          <p:nvPr/>
        </p:nvSpPr>
        <p:spPr>
          <a:xfrm>
            <a:off x="6991316" y="1810366"/>
            <a:ext cx="216024" cy="144016"/>
          </a:xfrm>
          <a:prstGeom prst="right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Seta: para a Direita 16">
            <a:extLst>
              <a:ext uri="{FF2B5EF4-FFF2-40B4-BE49-F238E27FC236}">
                <a16:creationId xmlns:a16="http://schemas.microsoft.com/office/drawing/2014/main" id="{C94F8548-6105-AE3B-232C-0F13AF2A7DBE}"/>
              </a:ext>
            </a:extLst>
          </p:cNvPr>
          <p:cNvSpPr/>
          <p:nvPr/>
        </p:nvSpPr>
        <p:spPr>
          <a:xfrm>
            <a:off x="8256570" y="1810366"/>
            <a:ext cx="216024" cy="144016"/>
          </a:xfrm>
          <a:prstGeom prst="right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Seta: para a Direita 17">
            <a:extLst>
              <a:ext uri="{FF2B5EF4-FFF2-40B4-BE49-F238E27FC236}">
                <a16:creationId xmlns:a16="http://schemas.microsoft.com/office/drawing/2014/main" id="{E629EB07-C2B5-A02A-4A58-26281AB93E27}"/>
              </a:ext>
            </a:extLst>
          </p:cNvPr>
          <p:cNvSpPr/>
          <p:nvPr/>
        </p:nvSpPr>
        <p:spPr>
          <a:xfrm>
            <a:off x="6084168" y="5385226"/>
            <a:ext cx="1080120" cy="348030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3E06D880-C481-0F94-D0B2-2E867F2AC138}"/>
              </a:ext>
            </a:extLst>
          </p:cNvPr>
          <p:cNvSpPr txBox="1"/>
          <p:nvPr/>
        </p:nvSpPr>
        <p:spPr>
          <a:xfrm>
            <a:off x="323528" y="5231337"/>
            <a:ext cx="12241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>
                <a:highlight>
                  <a:srgbClr val="FFFF00"/>
                </a:highlight>
              </a:rPr>
              <a:t>6.057.789,02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4022DE54-3C05-8508-AFDC-D2C658BACD46}"/>
              </a:ext>
            </a:extLst>
          </p:cNvPr>
          <p:cNvSpPr txBox="1"/>
          <p:nvPr/>
        </p:nvSpPr>
        <p:spPr>
          <a:xfrm>
            <a:off x="1771991" y="5228359"/>
            <a:ext cx="12241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>
                <a:highlight>
                  <a:srgbClr val="FFFF00"/>
                </a:highlight>
              </a:rPr>
              <a:t>5.589.240,48</a:t>
            </a: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AA2C1B53-B0C9-0E5D-F80A-5846CC58AD04}"/>
              </a:ext>
            </a:extLst>
          </p:cNvPr>
          <p:cNvSpPr txBox="1"/>
          <p:nvPr/>
        </p:nvSpPr>
        <p:spPr>
          <a:xfrm>
            <a:off x="3209383" y="5251464"/>
            <a:ext cx="12241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>
                <a:highlight>
                  <a:srgbClr val="FFFF00"/>
                </a:highlight>
              </a:rPr>
              <a:t>5.766.031,98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6A925077-CCDA-B2ED-5926-57B6092522AA}"/>
              </a:ext>
            </a:extLst>
          </p:cNvPr>
          <p:cNvSpPr txBox="1"/>
          <p:nvPr/>
        </p:nvSpPr>
        <p:spPr>
          <a:xfrm>
            <a:off x="4595078" y="5228360"/>
            <a:ext cx="12241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>
                <a:highlight>
                  <a:srgbClr val="FFFF00"/>
                </a:highlight>
              </a:rPr>
              <a:t>7.254.489,55</a:t>
            </a:r>
          </a:p>
        </p:txBody>
      </p:sp>
    </p:spTree>
    <p:extLst>
      <p:ext uri="{BB962C8B-B14F-4D97-AF65-F5344CB8AC3E}">
        <p14:creationId xmlns:p14="http://schemas.microsoft.com/office/powerpoint/2010/main" val="1631190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/>
      <p:bldP spid="20" grpId="0"/>
      <p:bldP spid="21" grpId="0"/>
      <p:bldP spid="2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Elipse 85">
            <a:extLst>
              <a:ext uri="{FF2B5EF4-FFF2-40B4-BE49-F238E27FC236}">
                <a16:creationId xmlns:a16="http://schemas.microsoft.com/office/drawing/2014/main" id="{595CEC06-C27A-4A8B-BD1C-AA6BAA8FE084}"/>
              </a:ext>
            </a:extLst>
          </p:cNvPr>
          <p:cNvSpPr/>
          <p:nvPr/>
        </p:nvSpPr>
        <p:spPr>
          <a:xfrm>
            <a:off x="-108520" y="1988840"/>
            <a:ext cx="3888432" cy="4336973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35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34182A7-6C4D-48C3-86A6-3A47876AF6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803" y="235281"/>
            <a:ext cx="7886700" cy="822807"/>
          </a:xfrm>
        </p:spPr>
        <p:txBody>
          <a:bodyPr>
            <a:normAutofit fontScale="90000"/>
          </a:bodyPr>
          <a:lstStyle/>
          <a:p>
            <a:r>
              <a:rPr lang="pt-BR" dirty="0">
                <a:solidFill>
                  <a:schemeClr val="accent5">
                    <a:lumMod val="50000"/>
                  </a:schemeClr>
                </a:solidFill>
              </a:rPr>
              <a:t>RECEITA CORRENTE LÍQUIDA</a:t>
            </a:r>
            <a:br>
              <a:rPr lang="pt-BR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pt-BR" dirty="0">
                <a:solidFill>
                  <a:schemeClr val="accent5">
                    <a:lumMod val="50000"/>
                  </a:schemeClr>
                </a:solidFill>
              </a:rPr>
              <a:t>1º Quadrimestre/26</a:t>
            </a:r>
          </a:p>
        </p:txBody>
      </p:sp>
      <p:grpSp>
        <p:nvGrpSpPr>
          <p:cNvPr id="4" name="Agrupar 3">
            <a:extLst>
              <a:ext uri="{FF2B5EF4-FFF2-40B4-BE49-F238E27FC236}">
                <a16:creationId xmlns:a16="http://schemas.microsoft.com/office/drawing/2014/main" id="{62B9DE9F-3767-4299-A0A3-E0DA04EEE2AE}"/>
              </a:ext>
            </a:extLst>
          </p:cNvPr>
          <p:cNvGrpSpPr/>
          <p:nvPr/>
        </p:nvGrpSpPr>
        <p:grpSpPr>
          <a:xfrm>
            <a:off x="7455323" y="1203668"/>
            <a:ext cx="1389830" cy="509705"/>
            <a:chOff x="-2084076" y="1232182"/>
            <a:chExt cx="3675063" cy="1347787"/>
          </a:xfrm>
          <a:solidFill>
            <a:srgbClr val="00B0F0"/>
          </a:solidFill>
        </p:grpSpPr>
        <p:sp>
          <p:nvSpPr>
            <p:cNvPr id="5" name="Oval 22">
              <a:extLst>
                <a:ext uri="{FF2B5EF4-FFF2-40B4-BE49-F238E27FC236}">
                  <a16:creationId xmlns:a16="http://schemas.microsoft.com/office/drawing/2014/main" id="{998E7392-1241-4C03-8431-EC28A68A40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084076" y="1232182"/>
              <a:ext cx="57150" cy="571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pt-BR" sz="1350"/>
            </a:p>
          </p:txBody>
        </p:sp>
        <p:sp>
          <p:nvSpPr>
            <p:cNvPr id="6" name="Oval 23">
              <a:extLst>
                <a:ext uri="{FF2B5EF4-FFF2-40B4-BE49-F238E27FC236}">
                  <a16:creationId xmlns:a16="http://schemas.microsoft.com/office/drawing/2014/main" id="{FF8A4F73-9932-4515-AC00-D7B83F5C60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780863" y="1232182"/>
              <a:ext cx="55563" cy="571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pt-BR" sz="1350"/>
            </a:p>
          </p:txBody>
        </p:sp>
        <p:sp>
          <p:nvSpPr>
            <p:cNvPr id="7" name="Oval 24">
              <a:extLst>
                <a:ext uri="{FF2B5EF4-FFF2-40B4-BE49-F238E27FC236}">
                  <a16:creationId xmlns:a16="http://schemas.microsoft.com/office/drawing/2014/main" id="{F3820B45-72F6-406D-92D1-F5746F0B3E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479238" y="1232182"/>
              <a:ext cx="52388" cy="571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pt-BR" sz="1350"/>
            </a:p>
          </p:txBody>
        </p:sp>
        <p:sp>
          <p:nvSpPr>
            <p:cNvPr id="8" name="Oval 25">
              <a:extLst>
                <a:ext uri="{FF2B5EF4-FFF2-40B4-BE49-F238E27FC236}">
                  <a16:creationId xmlns:a16="http://schemas.microsoft.com/office/drawing/2014/main" id="{14E38A8B-2AEA-4BF6-97F2-494B3C6A4A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177613" y="1232182"/>
              <a:ext cx="52388" cy="571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pt-BR" sz="1350"/>
            </a:p>
          </p:txBody>
        </p:sp>
        <p:sp>
          <p:nvSpPr>
            <p:cNvPr id="9" name="Oval 26">
              <a:extLst>
                <a:ext uri="{FF2B5EF4-FFF2-40B4-BE49-F238E27FC236}">
                  <a16:creationId xmlns:a16="http://schemas.microsoft.com/office/drawing/2014/main" id="{8528BA9F-C26E-4BFD-BD90-86C5F1F34D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875988" y="1232182"/>
              <a:ext cx="53975" cy="571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pt-BR" sz="1350"/>
            </a:p>
          </p:txBody>
        </p:sp>
        <p:sp>
          <p:nvSpPr>
            <p:cNvPr id="10" name="Oval 27">
              <a:extLst>
                <a:ext uri="{FF2B5EF4-FFF2-40B4-BE49-F238E27FC236}">
                  <a16:creationId xmlns:a16="http://schemas.microsoft.com/office/drawing/2014/main" id="{34A9AB67-8B89-4E64-B115-F4BDC7BF23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577538" y="1232182"/>
              <a:ext cx="57150" cy="571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pt-BR" sz="1350"/>
            </a:p>
          </p:txBody>
        </p:sp>
        <p:sp>
          <p:nvSpPr>
            <p:cNvPr id="11" name="Oval 28">
              <a:extLst>
                <a:ext uri="{FF2B5EF4-FFF2-40B4-BE49-F238E27FC236}">
                  <a16:creationId xmlns:a16="http://schemas.microsoft.com/office/drawing/2014/main" id="{A36EE91E-B955-4CD9-88E7-D4DCB5F9DD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74326" y="1232182"/>
              <a:ext cx="55563" cy="571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pt-BR" sz="1350"/>
            </a:p>
          </p:txBody>
        </p:sp>
        <p:sp>
          <p:nvSpPr>
            <p:cNvPr id="12" name="Oval 29">
              <a:extLst>
                <a:ext uri="{FF2B5EF4-FFF2-40B4-BE49-F238E27FC236}">
                  <a16:creationId xmlns:a16="http://schemas.microsoft.com/office/drawing/2014/main" id="{DCD97224-2980-4399-929B-E4260AD25B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299" y="1232182"/>
              <a:ext cx="57150" cy="571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pt-BR" sz="1350"/>
            </a:p>
          </p:txBody>
        </p:sp>
        <p:sp>
          <p:nvSpPr>
            <p:cNvPr id="13" name="Oval 30">
              <a:extLst>
                <a:ext uri="{FF2B5EF4-FFF2-40B4-BE49-F238E27FC236}">
                  <a16:creationId xmlns:a16="http://schemas.microsoft.com/office/drawing/2014/main" id="{EA138BEB-FE35-443B-8BBE-F7AE9B1C68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8924" y="1232182"/>
              <a:ext cx="52388" cy="571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pt-BR" sz="1350"/>
            </a:p>
          </p:txBody>
        </p:sp>
        <p:sp>
          <p:nvSpPr>
            <p:cNvPr id="14" name="Oval 31">
              <a:extLst>
                <a:ext uri="{FF2B5EF4-FFF2-40B4-BE49-F238E27FC236}">
                  <a16:creationId xmlns:a16="http://schemas.microsoft.com/office/drawing/2014/main" id="{47BC4CE4-E250-47D1-9095-071E45DA37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0549" y="1232182"/>
              <a:ext cx="53975" cy="571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pt-BR" sz="1350"/>
            </a:p>
          </p:txBody>
        </p:sp>
        <p:sp>
          <p:nvSpPr>
            <p:cNvPr id="15" name="Oval 32">
              <a:extLst>
                <a:ext uri="{FF2B5EF4-FFF2-40B4-BE49-F238E27FC236}">
                  <a16:creationId xmlns:a16="http://schemas.microsoft.com/office/drawing/2014/main" id="{B5566CC9-3A08-46F6-9DD7-84A8DB5D55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3762" y="1232182"/>
              <a:ext cx="52388" cy="571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pt-BR" sz="1350"/>
            </a:p>
          </p:txBody>
        </p:sp>
        <p:sp>
          <p:nvSpPr>
            <p:cNvPr id="16" name="Oval 33">
              <a:extLst>
                <a:ext uri="{FF2B5EF4-FFF2-40B4-BE49-F238E27FC236}">
                  <a16:creationId xmlns:a16="http://schemas.microsoft.com/office/drawing/2014/main" id="{CF17BEDF-31A4-4269-95E8-C91015B085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35387" y="1232182"/>
              <a:ext cx="52388" cy="571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pt-BR" sz="1350"/>
            </a:p>
          </p:txBody>
        </p:sp>
        <p:sp>
          <p:nvSpPr>
            <p:cNvPr id="17" name="Oval 34">
              <a:extLst>
                <a:ext uri="{FF2B5EF4-FFF2-40B4-BE49-F238E27FC236}">
                  <a16:creationId xmlns:a16="http://schemas.microsoft.com/office/drawing/2014/main" id="{2485C325-7BCA-4F36-90AD-3C4B0D8C6E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3837" y="1232182"/>
              <a:ext cx="57150" cy="571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pt-BR" sz="1350"/>
            </a:p>
          </p:txBody>
        </p:sp>
        <p:sp>
          <p:nvSpPr>
            <p:cNvPr id="18" name="Oval 35">
              <a:extLst>
                <a:ext uri="{FF2B5EF4-FFF2-40B4-BE49-F238E27FC236}">
                  <a16:creationId xmlns:a16="http://schemas.microsoft.com/office/drawing/2014/main" id="{EDE7D267-00D0-4143-9B5E-FF180732F4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084076" y="1490944"/>
              <a:ext cx="57150" cy="571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pt-BR" sz="1350"/>
            </a:p>
          </p:txBody>
        </p:sp>
        <p:sp>
          <p:nvSpPr>
            <p:cNvPr id="19" name="Oval 36">
              <a:extLst>
                <a:ext uri="{FF2B5EF4-FFF2-40B4-BE49-F238E27FC236}">
                  <a16:creationId xmlns:a16="http://schemas.microsoft.com/office/drawing/2014/main" id="{A88D1630-040E-4BC2-AAD9-0E2CDEAD04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780863" y="1490944"/>
              <a:ext cx="55563" cy="571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pt-BR" sz="1350"/>
            </a:p>
          </p:txBody>
        </p:sp>
        <p:sp>
          <p:nvSpPr>
            <p:cNvPr id="20" name="Oval 37">
              <a:extLst>
                <a:ext uri="{FF2B5EF4-FFF2-40B4-BE49-F238E27FC236}">
                  <a16:creationId xmlns:a16="http://schemas.microsoft.com/office/drawing/2014/main" id="{429BD332-8E3F-4584-B8D6-045166C71D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479238" y="1490944"/>
              <a:ext cx="52388" cy="571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pt-BR" sz="1350"/>
            </a:p>
          </p:txBody>
        </p:sp>
        <p:sp>
          <p:nvSpPr>
            <p:cNvPr id="21" name="Oval 38">
              <a:extLst>
                <a:ext uri="{FF2B5EF4-FFF2-40B4-BE49-F238E27FC236}">
                  <a16:creationId xmlns:a16="http://schemas.microsoft.com/office/drawing/2014/main" id="{07E8861E-7B70-4A8E-8708-73659AF316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177613" y="1490944"/>
              <a:ext cx="52388" cy="571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pt-BR" sz="1350"/>
            </a:p>
          </p:txBody>
        </p:sp>
        <p:sp>
          <p:nvSpPr>
            <p:cNvPr id="22" name="Oval 39">
              <a:extLst>
                <a:ext uri="{FF2B5EF4-FFF2-40B4-BE49-F238E27FC236}">
                  <a16:creationId xmlns:a16="http://schemas.microsoft.com/office/drawing/2014/main" id="{50F127FF-58EE-434A-965D-BF9EAD0CD6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875988" y="1490944"/>
              <a:ext cx="53975" cy="571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pt-BR" sz="1350"/>
            </a:p>
          </p:txBody>
        </p:sp>
        <p:sp>
          <p:nvSpPr>
            <p:cNvPr id="23" name="Oval 40">
              <a:extLst>
                <a:ext uri="{FF2B5EF4-FFF2-40B4-BE49-F238E27FC236}">
                  <a16:creationId xmlns:a16="http://schemas.microsoft.com/office/drawing/2014/main" id="{626E2A40-99AC-4C5E-B813-9DB4642920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577538" y="1490944"/>
              <a:ext cx="57150" cy="571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pt-BR" sz="1350"/>
            </a:p>
          </p:txBody>
        </p:sp>
        <p:sp>
          <p:nvSpPr>
            <p:cNvPr id="24" name="Oval 41">
              <a:extLst>
                <a:ext uri="{FF2B5EF4-FFF2-40B4-BE49-F238E27FC236}">
                  <a16:creationId xmlns:a16="http://schemas.microsoft.com/office/drawing/2014/main" id="{9FFD5C45-41D6-40EE-9AD8-47F4A82F12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74326" y="1490944"/>
              <a:ext cx="55563" cy="571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pt-BR" sz="1350"/>
            </a:p>
          </p:txBody>
        </p:sp>
        <p:sp>
          <p:nvSpPr>
            <p:cNvPr id="25" name="Oval 42">
              <a:extLst>
                <a:ext uri="{FF2B5EF4-FFF2-40B4-BE49-F238E27FC236}">
                  <a16:creationId xmlns:a16="http://schemas.microsoft.com/office/drawing/2014/main" id="{B055A5C4-AC39-40C7-B537-8A7A616D9D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299" y="1490944"/>
              <a:ext cx="57150" cy="571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pt-BR" sz="1350"/>
            </a:p>
          </p:txBody>
        </p:sp>
        <p:sp>
          <p:nvSpPr>
            <p:cNvPr id="26" name="Oval 43">
              <a:extLst>
                <a:ext uri="{FF2B5EF4-FFF2-40B4-BE49-F238E27FC236}">
                  <a16:creationId xmlns:a16="http://schemas.microsoft.com/office/drawing/2014/main" id="{DAC3F996-96FB-46C3-ACE1-E728031051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8924" y="1490944"/>
              <a:ext cx="52388" cy="571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pt-BR" sz="1350"/>
            </a:p>
          </p:txBody>
        </p:sp>
        <p:sp>
          <p:nvSpPr>
            <p:cNvPr id="27" name="Oval 44">
              <a:extLst>
                <a:ext uri="{FF2B5EF4-FFF2-40B4-BE49-F238E27FC236}">
                  <a16:creationId xmlns:a16="http://schemas.microsoft.com/office/drawing/2014/main" id="{E7CBCF45-11C0-4BA5-854E-03C7C8CBAA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0549" y="1490944"/>
              <a:ext cx="53975" cy="571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pt-BR" sz="1350"/>
            </a:p>
          </p:txBody>
        </p:sp>
        <p:sp>
          <p:nvSpPr>
            <p:cNvPr id="28" name="Oval 45">
              <a:extLst>
                <a:ext uri="{FF2B5EF4-FFF2-40B4-BE49-F238E27FC236}">
                  <a16:creationId xmlns:a16="http://schemas.microsoft.com/office/drawing/2014/main" id="{EB383279-543D-41C7-A07C-7914310DCF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3762" y="1490944"/>
              <a:ext cx="52388" cy="571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pt-BR" sz="1350"/>
            </a:p>
          </p:txBody>
        </p:sp>
        <p:sp>
          <p:nvSpPr>
            <p:cNvPr id="29" name="Oval 46">
              <a:extLst>
                <a:ext uri="{FF2B5EF4-FFF2-40B4-BE49-F238E27FC236}">
                  <a16:creationId xmlns:a16="http://schemas.microsoft.com/office/drawing/2014/main" id="{134A69A4-2D0D-4905-9637-BF99C9994E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35387" y="1490944"/>
              <a:ext cx="52388" cy="571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pt-BR" sz="1350"/>
            </a:p>
          </p:txBody>
        </p:sp>
        <p:sp>
          <p:nvSpPr>
            <p:cNvPr id="30" name="Oval 47">
              <a:extLst>
                <a:ext uri="{FF2B5EF4-FFF2-40B4-BE49-F238E27FC236}">
                  <a16:creationId xmlns:a16="http://schemas.microsoft.com/office/drawing/2014/main" id="{FF36C78A-CE1E-4B6D-B220-8224010AE2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3837" y="1490944"/>
              <a:ext cx="57150" cy="571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pt-BR" sz="1350"/>
            </a:p>
          </p:txBody>
        </p:sp>
        <p:sp>
          <p:nvSpPr>
            <p:cNvPr id="31" name="Oval 48">
              <a:extLst>
                <a:ext uri="{FF2B5EF4-FFF2-40B4-BE49-F238E27FC236}">
                  <a16:creationId xmlns:a16="http://schemas.microsoft.com/office/drawing/2014/main" id="{62321A7F-1328-41AA-A340-D65FA0AF73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084076" y="1748119"/>
              <a:ext cx="57150" cy="571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pt-BR" sz="1350"/>
            </a:p>
          </p:txBody>
        </p:sp>
        <p:sp>
          <p:nvSpPr>
            <p:cNvPr id="32" name="Oval 49">
              <a:extLst>
                <a:ext uri="{FF2B5EF4-FFF2-40B4-BE49-F238E27FC236}">
                  <a16:creationId xmlns:a16="http://schemas.microsoft.com/office/drawing/2014/main" id="{B67F2FD5-87EE-42DF-9287-8F960A4B05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780863" y="1748119"/>
              <a:ext cx="55563" cy="571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pt-BR" sz="1350"/>
            </a:p>
          </p:txBody>
        </p:sp>
        <p:sp>
          <p:nvSpPr>
            <p:cNvPr id="33" name="Oval 50">
              <a:extLst>
                <a:ext uri="{FF2B5EF4-FFF2-40B4-BE49-F238E27FC236}">
                  <a16:creationId xmlns:a16="http://schemas.microsoft.com/office/drawing/2014/main" id="{828F9301-C5D5-47D2-9671-4814AFB838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479238" y="1748119"/>
              <a:ext cx="52388" cy="571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pt-BR" sz="1350"/>
            </a:p>
          </p:txBody>
        </p:sp>
        <p:sp>
          <p:nvSpPr>
            <p:cNvPr id="34" name="Oval 51">
              <a:extLst>
                <a:ext uri="{FF2B5EF4-FFF2-40B4-BE49-F238E27FC236}">
                  <a16:creationId xmlns:a16="http://schemas.microsoft.com/office/drawing/2014/main" id="{CF84C4DB-E806-43DE-9890-AE4104D2AC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177613" y="1748119"/>
              <a:ext cx="52388" cy="571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pt-BR" sz="1350"/>
            </a:p>
          </p:txBody>
        </p:sp>
        <p:sp>
          <p:nvSpPr>
            <p:cNvPr id="35" name="Oval 52">
              <a:extLst>
                <a:ext uri="{FF2B5EF4-FFF2-40B4-BE49-F238E27FC236}">
                  <a16:creationId xmlns:a16="http://schemas.microsoft.com/office/drawing/2014/main" id="{9C26CB7F-CF94-47E5-B543-5F20929414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875988" y="1748119"/>
              <a:ext cx="53975" cy="571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pt-BR" sz="1350"/>
            </a:p>
          </p:txBody>
        </p:sp>
        <p:sp>
          <p:nvSpPr>
            <p:cNvPr id="36" name="Oval 53">
              <a:extLst>
                <a:ext uri="{FF2B5EF4-FFF2-40B4-BE49-F238E27FC236}">
                  <a16:creationId xmlns:a16="http://schemas.microsoft.com/office/drawing/2014/main" id="{75A4069C-C4A0-4BAD-8008-1EFF0980B9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577538" y="1748119"/>
              <a:ext cx="57150" cy="571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pt-BR" sz="1350"/>
            </a:p>
          </p:txBody>
        </p:sp>
        <p:sp>
          <p:nvSpPr>
            <p:cNvPr id="37" name="Oval 54">
              <a:extLst>
                <a:ext uri="{FF2B5EF4-FFF2-40B4-BE49-F238E27FC236}">
                  <a16:creationId xmlns:a16="http://schemas.microsoft.com/office/drawing/2014/main" id="{C7AEB555-8C04-44CC-B3E6-C894F5C89F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74326" y="1748119"/>
              <a:ext cx="55563" cy="571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pt-BR" sz="1350"/>
            </a:p>
          </p:txBody>
        </p:sp>
        <p:sp>
          <p:nvSpPr>
            <p:cNvPr id="38" name="Oval 55">
              <a:extLst>
                <a:ext uri="{FF2B5EF4-FFF2-40B4-BE49-F238E27FC236}">
                  <a16:creationId xmlns:a16="http://schemas.microsoft.com/office/drawing/2014/main" id="{024A2CEE-7C88-435D-B0F0-848F5C7D4E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299" y="1748119"/>
              <a:ext cx="57150" cy="571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pt-BR" sz="1350"/>
            </a:p>
          </p:txBody>
        </p:sp>
        <p:sp>
          <p:nvSpPr>
            <p:cNvPr id="39" name="Oval 56">
              <a:extLst>
                <a:ext uri="{FF2B5EF4-FFF2-40B4-BE49-F238E27FC236}">
                  <a16:creationId xmlns:a16="http://schemas.microsoft.com/office/drawing/2014/main" id="{2A42DDFF-AD22-43A6-9153-42D6E416F9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8924" y="1748119"/>
              <a:ext cx="52388" cy="571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pt-BR" sz="1350"/>
            </a:p>
          </p:txBody>
        </p:sp>
        <p:sp>
          <p:nvSpPr>
            <p:cNvPr id="40" name="Oval 57">
              <a:extLst>
                <a:ext uri="{FF2B5EF4-FFF2-40B4-BE49-F238E27FC236}">
                  <a16:creationId xmlns:a16="http://schemas.microsoft.com/office/drawing/2014/main" id="{035E1859-F541-489A-96E6-7B4FC69FF0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0549" y="1748119"/>
              <a:ext cx="53975" cy="571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pt-BR" sz="1350"/>
            </a:p>
          </p:txBody>
        </p:sp>
        <p:sp>
          <p:nvSpPr>
            <p:cNvPr id="41" name="Oval 58">
              <a:extLst>
                <a:ext uri="{FF2B5EF4-FFF2-40B4-BE49-F238E27FC236}">
                  <a16:creationId xmlns:a16="http://schemas.microsoft.com/office/drawing/2014/main" id="{7459B030-9C3A-4F90-97E6-019FE68CDB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3762" y="1748119"/>
              <a:ext cx="52388" cy="571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pt-BR" sz="1350"/>
            </a:p>
          </p:txBody>
        </p:sp>
        <p:sp>
          <p:nvSpPr>
            <p:cNvPr id="42" name="Oval 59">
              <a:extLst>
                <a:ext uri="{FF2B5EF4-FFF2-40B4-BE49-F238E27FC236}">
                  <a16:creationId xmlns:a16="http://schemas.microsoft.com/office/drawing/2014/main" id="{682EFCFA-B07F-45D6-93F2-ED0403FB46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35387" y="1748119"/>
              <a:ext cx="52388" cy="571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pt-BR" sz="1350"/>
            </a:p>
          </p:txBody>
        </p:sp>
        <p:sp>
          <p:nvSpPr>
            <p:cNvPr id="43" name="Oval 60">
              <a:extLst>
                <a:ext uri="{FF2B5EF4-FFF2-40B4-BE49-F238E27FC236}">
                  <a16:creationId xmlns:a16="http://schemas.microsoft.com/office/drawing/2014/main" id="{5E4990BA-572B-4B92-9A7E-686BED0C58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3837" y="1748119"/>
              <a:ext cx="57150" cy="571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pt-BR" sz="1350"/>
            </a:p>
          </p:txBody>
        </p:sp>
        <p:sp>
          <p:nvSpPr>
            <p:cNvPr id="44" name="Oval 61">
              <a:extLst>
                <a:ext uri="{FF2B5EF4-FFF2-40B4-BE49-F238E27FC236}">
                  <a16:creationId xmlns:a16="http://schemas.microsoft.com/office/drawing/2014/main" id="{CA9323D2-DC42-4BE8-AF8C-A703FF7C9D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084076" y="2006882"/>
              <a:ext cx="57150" cy="571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pt-BR" sz="1350"/>
            </a:p>
          </p:txBody>
        </p:sp>
        <p:sp>
          <p:nvSpPr>
            <p:cNvPr id="45" name="Oval 62">
              <a:extLst>
                <a:ext uri="{FF2B5EF4-FFF2-40B4-BE49-F238E27FC236}">
                  <a16:creationId xmlns:a16="http://schemas.microsoft.com/office/drawing/2014/main" id="{0D510577-7480-49D7-B3E9-BDEFD4BE78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780863" y="2006882"/>
              <a:ext cx="55563" cy="571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pt-BR" sz="1350"/>
            </a:p>
          </p:txBody>
        </p:sp>
        <p:sp>
          <p:nvSpPr>
            <p:cNvPr id="46" name="Oval 63">
              <a:extLst>
                <a:ext uri="{FF2B5EF4-FFF2-40B4-BE49-F238E27FC236}">
                  <a16:creationId xmlns:a16="http://schemas.microsoft.com/office/drawing/2014/main" id="{B6B6BA54-5E12-4FC2-B18F-0D5A4D6513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479238" y="2006882"/>
              <a:ext cx="52388" cy="571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pt-BR" sz="1350"/>
            </a:p>
          </p:txBody>
        </p:sp>
        <p:sp>
          <p:nvSpPr>
            <p:cNvPr id="47" name="Oval 64">
              <a:extLst>
                <a:ext uri="{FF2B5EF4-FFF2-40B4-BE49-F238E27FC236}">
                  <a16:creationId xmlns:a16="http://schemas.microsoft.com/office/drawing/2014/main" id="{BB3BAFA0-E60B-4987-B636-43A2DEF175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177613" y="2006882"/>
              <a:ext cx="52388" cy="571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pt-BR" sz="1350"/>
            </a:p>
          </p:txBody>
        </p:sp>
        <p:sp>
          <p:nvSpPr>
            <p:cNvPr id="48" name="Oval 65">
              <a:extLst>
                <a:ext uri="{FF2B5EF4-FFF2-40B4-BE49-F238E27FC236}">
                  <a16:creationId xmlns:a16="http://schemas.microsoft.com/office/drawing/2014/main" id="{99560721-06E9-4D48-9C4A-C241A35EA6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875988" y="2006882"/>
              <a:ext cx="53975" cy="571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pt-BR" sz="1350"/>
            </a:p>
          </p:txBody>
        </p:sp>
        <p:sp>
          <p:nvSpPr>
            <p:cNvPr id="49" name="Oval 66">
              <a:extLst>
                <a:ext uri="{FF2B5EF4-FFF2-40B4-BE49-F238E27FC236}">
                  <a16:creationId xmlns:a16="http://schemas.microsoft.com/office/drawing/2014/main" id="{636BDAB7-4528-4A0F-8549-B0B244D6AC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577538" y="2006882"/>
              <a:ext cx="57150" cy="571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pt-BR" sz="1350"/>
            </a:p>
          </p:txBody>
        </p:sp>
        <p:sp>
          <p:nvSpPr>
            <p:cNvPr id="50" name="Oval 67">
              <a:extLst>
                <a:ext uri="{FF2B5EF4-FFF2-40B4-BE49-F238E27FC236}">
                  <a16:creationId xmlns:a16="http://schemas.microsoft.com/office/drawing/2014/main" id="{C13D16F6-1020-445E-8CAD-E6654BEBB7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74326" y="2006882"/>
              <a:ext cx="55563" cy="571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pt-BR" sz="1350"/>
            </a:p>
          </p:txBody>
        </p:sp>
        <p:sp>
          <p:nvSpPr>
            <p:cNvPr id="51" name="Oval 68">
              <a:extLst>
                <a:ext uri="{FF2B5EF4-FFF2-40B4-BE49-F238E27FC236}">
                  <a16:creationId xmlns:a16="http://schemas.microsoft.com/office/drawing/2014/main" id="{F39F4245-E43A-40FF-9C9A-FFC56DFC13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299" y="2006882"/>
              <a:ext cx="57150" cy="571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pt-BR" sz="1350"/>
            </a:p>
          </p:txBody>
        </p:sp>
        <p:sp>
          <p:nvSpPr>
            <p:cNvPr id="52" name="Oval 69">
              <a:extLst>
                <a:ext uri="{FF2B5EF4-FFF2-40B4-BE49-F238E27FC236}">
                  <a16:creationId xmlns:a16="http://schemas.microsoft.com/office/drawing/2014/main" id="{7AD427DF-9A6C-49DB-B5AF-A5C16F62A4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8924" y="2006882"/>
              <a:ext cx="52388" cy="571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pt-BR" sz="1350"/>
            </a:p>
          </p:txBody>
        </p:sp>
        <p:sp>
          <p:nvSpPr>
            <p:cNvPr id="53" name="Oval 70">
              <a:extLst>
                <a:ext uri="{FF2B5EF4-FFF2-40B4-BE49-F238E27FC236}">
                  <a16:creationId xmlns:a16="http://schemas.microsoft.com/office/drawing/2014/main" id="{25377755-0D38-4507-9762-BD20656CAF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0549" y="2006882"/>
              <a:ext cx="53975" cy="571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pt-BR" sz="1350"/>
            </a:p>
          </p:txBody>
        </p:sp>
        <p:sp>
          <p:nvSpPr>
            <p:cNvPr id="54" name="Oval 71">
              <a:extLst>
                <a:ext uri="{FF2B5EF4-FFF2-40B4-BE49-F238E27FC236}">
                  <a16:creationId xmlns:a16="http://schemas.microsoft.com/office/drawing/2014/main" id="{A512BE7D-FF6E-40BD-AD66-DC8FACF47B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3762" y="2006882"/>
              <a:ext cx="52388" cy="571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pt-BR" sz="1350"/>
            </a:p>
          </p:txBody>
        </p:sp>
        <p:sp>
          <p:nvSpPr>
            <p:cNvPr id="55" name="Oval 72">
              <a:extLst>
                <a:ext uri="{FF2B5EF4-FFF2-40B4-BE49-F238E27FC236}">
                  <a16:creationId xmlns:a16="http://schemas.microsoft.com/office/drawing/2014/main" id="{538C88CD-5563-4A53-A465-E93152E8A4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35387" y="2006882"/>
              <a:ext cx="52388" cy="571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pt-BR" sz="1350"/>
            </a:p>
          </p:txBody>
        </p:sp>
        <p:sp>
          <p:nvSpPr>
            <p:cNvPr id="56" name="Oval 73">
              <a:extLst>
                <a:ext uri="{FF2B5EF4-FFF2-40B4-BE49-F238E27FC236}">
                  <a16:creationId xmlns:a16="http://schemas.microsoft.com/office/drawing/2014/main" id="{7F900FB5-6C3A-419C-A08F-C29957C344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3837" y="2006882"/>
              <a:ext cx="57150" cy="571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pt-BR" sz="1350"/>
            </a:p>
          </p:txBody>
        </p:sp>
        <p:sp>
          <p:nvSpPr>
            <p:cNvPr id="57" name="Oval 74">
              <a:extLst>
                <a:ext uri="{FF2B5EF4-FFF2-40B4-BE49-F238E27FC236}">
                  <a16:creationId xmlns:a16="http://schemas.microsoft.com/office/drawing/2014/main" id="{245919D0-B8BF-4231-B0C3-C318D5C45F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084076" y="2264057"/>
              <a:ext cx="57150" cy="571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pt-BR" sz="1350"/>
            </a:p>
          </p:txBody>
        </p:sp>
        <p:sp>
          <p:nvSpPr>
            <p:cNvPr id="58" name="Oval 75">
              <a:extLst>
                <a:ext uri="{FF2B5EF4-FFF2-40B4-BE49-F238E27FC236}">
                  <a16:creationId xmlns:a16="http://schemas.microsoft.com/office/drawing/2014/main" id="{90FFAA4B-5DD5-4CCE-A05D-DF69FA5BF8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780863" y="2264057"/>
              <a:ext cx="55563" cy="571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pt-BR" sz="1350"/>
            </a:p>
          </p:txBody>
        </p:sp>
        <p:sp>
          <p:nvSpPr>
            <p:cNvPr id="59" name="Oval 76">
              <a:extLst>
                <a:ext uri="{FF2B5EF4-FFF2-40B4-BE49-F238E27FC236}">
                  <a16:creationId xmlns:a16="http://schemas.microsoft.com/office/drawing/2014/main" id="{948CFFDE-AE21-46E2-A8D8-E072C23F02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479238" y="2264057"/>
              <a:ext cx="52388" cy="571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pt-BR" sz="1350"/>
            </a:p>
          </p:txBody>
        </p:sp>
        <p:sp>
          <p:nvSpPr>
            <p:cNvPr id="60" name="Oval 77">
              <a:extLst>
                <a:ext uri="{FF2B5EF4-FFF2-40B4-BE49-F238E27FC236}">
                  <a16:creationId xmlns:a16="http://schemas.microsoft.com/office/drawing/2014/main" id="{FD2E7A12-2A63-426C-A123-AEBF9838EE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177613" y="2264057"/>
              <a:ext cx="52388" cy="571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pt-BR" sz="1350"/>
            </a:p>
          </p:txBody>
        </p:sp>
        <p:sp>
          <p:nvSpPr>
            <p:cNvPr id="61" name="Oval 78">
              <a:extLst>
                <a:ext uri="{FF2B5EF4-FFF2-40B4-BE49-F238E27FC236}">
                  <a16:creationId xmlns:a16="http://schemas.microsoft.com/office/drawing/2014/main" id="{1E01FFEE-55B2-4163-A2A9-435BA0A05B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875988" y="2264057"/>
              <a:ext cx="53975" cy="571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pt-BR" sz="1350"/>
            </a:p>
          </p:txBody>
        </p:sp>
        <p:sp>
          <p:nvSpPr>
            <p:cNvPr id="62" name="Oval 79">
              <a:extLst>
                <a:ext uri="{FF2B5EF4-FFF2-40B4-BE49-F238E27FC236}">
                  <a16:creationId xmlns:a16="http://schemas.microsoft.com/office/drawing/2014/main" id="{1CE64345-D030-4118-B758-F639074932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577538" y="2264057"/>
              <a:ext cx="57150" cy="571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pt-BR" sz="1350"/>
            </a:p>
          </p:txBody>
        </p:sp>
        <p:sp>
          <p:nvSpPr>
            <p:cNvPr id="63" name="Oval 80">
              <a:extLst>
                <a:ext uri="{FF2B5EF4-FFF2-40B4-BE49-F238E27FC236}">
                  <a16:creationId xmlns:a16="http://schemas.microsoft.com/office/drawing/2014/main" id="{F614D690-EC2E-4FA8-B7E5-A3313B9D2A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74326" y="2264057"/>
              <a:ext cx="55563" cy="571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pt-BR" sz="1350"/>
            </a:p>
          </p:txBody>
        </p:sp>
        <p:sp>
          <p:nvSpPr>
            <p:cNvPr id="64" name="Oval 81">
              <a:extLst>
                <a:ext uri="{FF2B5EF4-FFF2-40B4-BE49-F238E27FC236}">
                  <a16:creationId xmlns:a16="http://schemas.microsoft.com/office/drawing/2014/main" id="{6407090C-D61E-4D3A-95DE-8EE47BE98B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299" y="2264057"/>
              <a:ext cx="57150" cy="571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pt-BR" sz="1350"/>
            </a:p>
          </p:txBody>
        </p:sp>
        <p:sp>
          <p:nvSpPr>
            <p:cNvPr id="65" name="Oval 82">
              <a:extLst>
                <a:ext uri="{FF2B5EF4-FFF2-40B4-BE49-F238E27FC236}">
                  <a16:creationId xmlns:a16="http://schemas.microsoft.com/office/drawing/2014/main" id="{18C08608-32E4-413E-B0A9-C753513027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8924" y="2264057"/>
              <a:ext cx="52388" cy="571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pt-BR" sz="1350"/>
            </a:p>
          </p:txBody>
        </p:sp>
        <p:sp>
          <p:nvSpPr>
            <p:cNvPr id="66" name="Oval 83">
              <a:extLst>
                <a:ext uri="{FF2B5EF4-FFF2-40B4-BE49-F238E27FC236}">
                  <a16:creationId xmlns:a16="http://schemas.microsoft.com/office/drawing/2014/main" id="{CFE6633E-C566-4283-B34D-BE71D51ABE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0549" y="2264057"/>
              <a:ext cx="53975" cy="571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pt-BR" sz="1350"/>
            </a:p>
          </p:txBody>
        </p:sp>
        <p:sp>
          <p:nvSpPr>
            <p:cNvPr id="67" name="Oval 84">
              <a:extLst>
                <a:ext uri="{FF2B5EF4-FFF2-40B4-BE49-F238E27FC236}">
                  <a16:creationId xmlns:a16="http://schemas.microsoft.com/office/drawing/2014/main" id="{6D855BE9-3A60-4D52-85A1-A125B351E0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3762" y="2264057"/>
              <a:ext cx="52388" cy="571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pt-BR" sz="1350"/>
            </a:p>
          </p:txBody>
        </p:sp>
        <p:sp>
          <p:nvSpPr>
            <p:cNvPr id="68" name="Oval 85">
              <a:extLst>
                <a:ext uri="{FF2B5EF4-FFF2-40B4-BE49-F238E27FC236}">
                  <a16:creationId xmlns:a16="http://schemas.microsoft.com/office/drawing/2014/main" id="{9C791749-FC76-4848-ADD2-1AF2834CF8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35387" y="2264057"/>
              <a:ext cx="52388" cy="571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pt-BR" sz="1350"/>
            </a:p>
          </p:txBody>
        </p:sp>
        <p:sp>
          <p:nvSpPr>
            <p:cNvPr id="69" name="Oval 86">
              <a:extLst>
                <a:ext uri="{FF2B5EF4-FFF2-40B4-BE49-F238E27FC236}">
                  <a16:creationId xmlns:a16="http://schemas.microsoft.com/office/drawing/2014/main" id="{1A2DBBC3-509B-463C-B715-EBFE97DF75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3837" y="2264057"/>
              <a:ext cx="57150" cy="571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pt-BR" sz="1350"/>
            </a:p>
          </p:txBody>
        </p:sp>
        <p:sp>
          <p:nvSpPr>
            <p:cNvPr id="70" name="Oval 87">
              <a:extLst>
                <a:ext uri="{FF2B5EF4-FFF2-40B4-BE49-F238E27FC236}">
                  <a16:creationId xmlns:a16="http://schemas.microsoft.com/office/drawing/2014/main" id="{4D255E30-B843-4338-84CC-1CAB9DD34B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084076" y="2522819"/>
              <a:ext cx="57150" cy="571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pt-BR" sz="1350"/>
            </a:p>
          </p:txBody>
        </p:sp>
        <p:sp>
          <p:nvSpPr>
            <p:cNvPr id="71" name="Oval 88">
              <a:extLst>
                <a:ext uri="{FF2B5EF4-FFF2-40B4-BE49-F238E27FC236}">
                  <a16:creationId xmlns:a16="http://schemas.microsoft.com/office/drawing/2014/main" id="{14808F62-8927-4A82-945E-46A658583F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780863" y="2522819"/>
              <a:ext cx="55563" cy="571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pt-BR" sz="1350"/>
            </a:p>
          </p:txBody>
        </p:sp>
        <p:sp>
          <p:nvSpPr>
            <p:cNvPr id="72" name="Oval 89">
              <a:extLst>
                <a:ext uri="{FF2B5EF4-FFF2-40B4-BE49-F238E27FC236}">
                  <a16:creationId xmlns:a16="http://schemas.microsoft.com/office/drawing/2014/main" id="{DFEA1C22-407B-4C27-B55F-F57D8043FC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479238" y="2522819"/>
              <a:ext cx="52388" cy="571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pt-BR" sz="1350"/>
            </a:p>
          </p:txBody>
        </p:sp>
        <p:sp>
          <p:nvSpPr>
            <p:cNvPr id="73" name="Oval 90">
              <a:extLst>
                <a:ext uri="{FF2B5EF4-FFF2-40B4-BE49-F238E27FC236}">
                  <a16:creationId xmlns:a16="http://schemas.microsoft.com/office/drawing/2014/main" id="{2CD78FC2-72C8-459A-BBCC-45E8CB9165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177613" y="2522819"/>
              <a:ext cx="52388" cy="571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pt-BR" sz="1350"/>
            </a:p>
          </p:txBody>
        </p:sp>
        <p:sp>
          <p:nvSpPr>
            <p:cNvPr id="74" name="Oval 91">
              <a:extLst>
                <a:ext uri="{FF2B5EF4-FFF2-40B4-BE49-F238E27FC236}">
                  <a16:creationId xmlns:a16="http://schemas.microsoft.com/office/drawing/2014/main" id="{429ABA59-A92F-40E4-803F-A4CAD63431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875988" y="2522819"/>
              <a:ext cx="53975" cy="571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pt-BR" sz="1350"/>
            </a:p>
          </p:txBody>
        </p:sp>
        <p:sp>
          <p:nvSpPr>
            <p:cNvPr id="75" name="Oval 92">
              <a:extLst>
                <a:ext uri="{FF2B5EF4-FFF2-40B4-BE49-F238E27FC236}">
                  <a16:creationId xmlns:a16="http://schemas.microsoft.com/office/drawing/2014/main" id="{CAA16F47-72EB-4FEE-8D34-25CBEE87E5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577538" y="2522819"/>
              <a:ext cx="57150" cy="571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pt-BR" sz="1350"/>
            </a:p>
          </p:txBody>
        </p:sp>
        <p:sp>
          <p:nvSpPr>
            <p:cNvPr id="76" name="Oval 93">
              <a:extLst>
                <a:ext uri="{FF2B5EF4-FFF2-40B4-BE49-F238E27FC236}">
                  <a16:creationId xmlns:a16="http://schemas.microsoft.com/office/drawing/2014/main" id="{24A4CD92-209A-4587-938F-2FE8FEDF9B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74326" y="2522819"/>
              <a:ext cx="55563" cy="571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pt-BR" sz="1350"/>
            </a:p>
          </p:txBody>
        </p:sp>
        <p:sp>
          <p:nvSpPr>
            <p:cNvPr id="77" name="Oval 94">
              <a:extLst>
                <a:ext uri="{FF2B5EF4-FFF2-40B4-BE49-F238E27FC236}">
                  <a16:creationId xmlns:a16="http://schemas.microsoft.com/office/drawing/2014/main" id="{29E909D7-00D9-48E9-BA24-C6784CFEDE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299" y="2522819"/>
              <a:ext cx="57150" cy="571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pt-BR" sz="1350"/>
            </a:p>
          </p:txBody>
        </p:sp>
        <p:sp>
          <p:nvSpPr>
            <p:cNvPr id="78" name="Oval 95">
              <a:extLst>
                <a:ext uri="{FF2B5EF4-FFF2-40B4-BE49-F238E27FC236}">
                  <a16:creationId xmlns:a16="http://schemas.microsoft.com/office/drawing/2014/main" id="{C3CE3E2B-6CED-4A01-8B01-F5140D1F2A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8924" y="2522819"/>
              <a:ext cx="52388" cy="571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pt-BR" sz="1350"/>
            </a:p>
          </p:txBody>
        </p:sp>
        <p:sp>
          <p:nvSpPr>
            <p:cNvPr id="79" name="Oval 96">
              <a:extLst>
                <a:ext uri="{FF2B5EF4-FFF2-40B4-BE49-F238E27FC236}">
                  <a16:creationId xmlns:a16="http://schemas.microsoft.com/office/drawing/2014/main" id="{C8227FA3-9E7B-4DF4-BC05-8FD5030207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0549" y="2522819"/>
              <a:ext cx="53975" cy="571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pt-BR" sz="1350"/>
            </a:p>
          </p:txBody>
        </p:sp>
        <p:sp>
          <p:nvSpPr>
            <p:cNvPr id="80" name="Oval 97">
              <a:extLst>
                <a:ext uri="{FF2B5EF4-FFF2-40B4-BE49-F238E27FC236}">
                  <a16:creationId xmlns:a16="http://schemas.microsoft.com/office/drawing/2014/main" id="{436AC238-4C06-4C50-941A-625FC12114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3762" y="2522819"/>
              <a:ext cx="52388" cy="571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pt-BR" sz="1350"/>
            </a:p>
          </p:txBody>
        </p:sp>
        <p:sp>
          <p:nvSpPr>
            <p:cNvPr id="81" name="Oval 98">
              <a:extLst>
                <a:ext uri="{FF2B5EF4-FFF2-40B4-BE49-F238E27FC236}">
                  <a16:creationId xmlns:a16="http://schemas.microsoft.com/office/drawing/2014/main" id="{E82BF028-20C9-44AA-8ECB-0DB280A59B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35387" y="2522819"/>
              <a:ext cx="52388" cy="571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pt-BR" sz="1350"/>
            </a:p>
          </p:txBody>
        </p:sp>
        <p:sp>
          <p:nvSpPr>
            <p:cNvPr id="82" name="Oval 99">
              <a:extLst>
                <a:ext uri="{FF2B5EF4-FFF2-40B4-BE49-F238E27FC236}">
                  <a16:creationId xmlns:a16="http://schemas.microsoft.com/office/drawing/2014/main" id="{1D975350-F9F9-4371-8A2E-C814A26758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3837" y="2522819"/>
              <a:ext cx="57150" cy="571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pt-BR" sz="1350"/>
            </a:p>
          </p:txBody>
        </p:sp>
      </p:grpSp>
      <p:pic>
        <p:nvPicPr>
          <p:cNvPr id="90" name="Espaço Reservado para Imagem 89">
            <a:extLst>
              <a:ext uri="{FF2B5EF4-FFF2-40B4-BE49-F238E27FC236}">
                <a16:creationId xmlns:a16="http://schemas.microsoft.com/office/drawing/2014/main" id="{F37287CC-1945-2E06-240E-467954F7545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89" r="24989"/>
          <a:stretch>
            <a:fillRect/>
          </a:stretch>
        </p:blipFill>
        <p:spPr>
          <a:xfrm rot="1165805">
            <a:off x="179512" y="2080963"/>
            <a:ext cx="3970874" cy="4152726"/>
          </a:xfrm>
        </p:spPr>
      </p:pic>
      <p:graphicFrame>
        <p:nvGraphicFramePr>
          <p:cNvPr id="91" name="Gráfico 90">
            <a:extLst>
              <a:ext uri="{FF2B5EF4-FFF2-40B4-BE49-F238E27FC236}">
                <a16:creationId xmlns:a16="http://schemas.microsoft.com/office/drawing/2014/main" id="{8F9EA08A-000B-100C-D481-903E4D9A4E4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92076893"/>
              </p:ext>
            </p:extLst>
          </p:nvPr>
        </p:nvGraphicFramePr>
        <p:xfrm>
          <a:off x="4278753" y="1925961"/>
          <a:ext cx="4572000" cy="4066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3" name="CaixaDeTexto 92">
            <a:extLst>
              <a:ext uri="{FF2B5EF4-FFF2-40B4-BE49-F238E27FC236}">
                <a16:creationId xmlns:a16="http://schemas.microsoft.com/office/drawing/2014/main" id="{37753579-3216-6384-C9BB-E4A2E078EFD1}"/>
              </a:ext>
            </a:extLst>
          </p:cNvPr>
          <p:cNvSpPr txBox="1"/>
          <p:nvPr/>
        </p:nvSpPr>
        <p:spPr>
          <a:xfrm>
            <a:off x="4658185" y="1675060"/>
            <a:ext cx="29706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TOTAL RCL .... R$ 24.757.551,03</a:t>
            </a:r>
          </a:p>
        </p:txBody>
      </p:sp>
    </p:spTree>
    <p:extLst>
      <p:ext uri="{BB962C8B-B14F-4D97-AF65-F5344CB8AC3E}">
        <p14:creationId xmlns:p14="http://schemas.microsoft.com/office/powerpoint/2010/main" val="1035495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" grpId="0" animBg="1"/>
      <p:bldP spid="2" grpId="0"/>
      <p:bldGraphic spid="91" grpId="0">
        <p:bldAsOne/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00E66F-7078-45A4-869D-9986E55E2A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19" y="274638"/>
            <a:ext cx="8589639" cy="994122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pt-BR" sz="2800" b="1" dirty="0"/>
              <a:t>Demonstrativo das Receitas de Capital</a:t>
            </a:r>
            <a:br>
              <a:rPr lang="pt-BR" sz="2800" b="1" dirty="0"/>
            </a:br>
            <a:r>
              <a:rPr lang="pt-BR" sz="2800" b="1" dirty="0"/>
              <a:t>1º Quadrimestre/26</a:t>
            </a:r>
          </a:p>
        </p:txBody>
      </p:sp>
      <p:graphicFrame>
        <p:nvGraphicFramePr>
          <p:cNvPr id="7" name="Tabela 7">
            <a:extLst>
              <a:ext uri="{FF2B5EF4-FFF2-40B4-BE49-F238E27FC236}">
                <a16:creationId xmlns:a16="http://schemas.microsoft.com/office/drawing/2014/main" id="{52B9C064-42AA-4D31-A84C-BDDFCA9324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0299121"/>
              </p:ext>
            </p:extLst>
          </p:nvPr>
        </p:nvGraphicFramePr>
        <p:xfrm>
          <a:off x="251520" y="1340768"/>
          <a:ext cx="8589640" cy="52425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72608">
                  <a:extLst>
                    <a:ext uri="{9D8B030D-6E8A-4147-A177-3AD203B41FA5}">
                      <a16:colId xmlns:a16="http://schemas.microsoft.com/office/drawing/2014/main" val="868582225"/>
                    </a:ext>
                  </a:extLst>
                </a:gridCol>
                <a:gridCol w="3117032">
                  <a:extLst>
                    <a:ext uri="{9D8B030D-6E8A-4147-A177-3AD203B41FA5}">
                      <a16:colId xmlns:a16="http://schemas.microsoft.com/office/drawing/2014/main" val="1394862484"/>
                    </a:ext>
                  </a:extLst>
                </a:gridCol>
              </a:tblGrid>
              <a:tr h="1086510">
                <a:tc>
                  <a:txBody>
                    <a:bodyPr/>
                    <a:lstStyle/>
                    <a:p>
                      <a:pPr algn="ctr"/>
                      <a:r>
                        <a:rPr lang="pt-BR" sz="2800" dirty="0"/>
                        <a:t>Descrição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800" dirty="0"/>
                        <a:t>Valor (R$)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87462"/>
                  </a:ext>
                </a:extLst>
              </a:tr>
              <a:tr h="1495613">
                <a:tc>
                  <a:txBody>
                    <a:bodyPr/>
                    <a:lstStyle/>
                    <a:p>
                      <a:r>
                        <a:rPr lang="pt-BR" sz="2200" dirty="0"/>
                        <a:t>Repasse Construção Quadra Poliesportiva + Rampa e Muro de Contenção EMEF Esther.</a:t>
                      </a:r>
                      <a:endParaRPr lang="pt-BR" sz="2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200" dirty="0"/>
                        <a:t>R$                  1.191.147,17</a:t>
                      </a:r>
                      <a:endParaRPr lang="pt-BR" sz="2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794323"/>
                  </a:ext>
                </a:extLst>
              </a:tr>
              <a:tr h="1463901">
                <a:tc>
                  <a:txBody>
                    <a:bodyPr/>
                    <a:lstStyle/>
                    <a:p>
                      <a:endParaRPr lang="pt-BR" sz="2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pt-BR" sz="2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5624673"/>
                  </a:ext>
                </a:extLst>
              </a:tr>
              <a:tr h="1196571">
                <a:tc>
                  <a:txBody>
                    <a:bodyPr/>
                    <a:lstStyle/>
                    <a:p>
                      <a:r>
                        <a:rPr lang="pt-BR" sz="2200" b="1" dirty="0">
                          <a:solidFill>
                            <a:schemeClr val="bg1"/>
                          </a:solidFill>
                        </a:rPr>
                        <a:t>Total 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200" b="1" dirty="0">
                          <a:solidFill>
                            <a:schemeClr val="bg1"/>
                          </a:solidFill>
                        </a:rPr>
                        <a:t>R$              1.191.147,17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7207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2053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79E2A4-3C1F-4550-AA29-344962CA8083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00206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pt-BR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Avaliação Cumprimento Metas </a:t>
            </a:r>
            <a:br>
              <a:rPr lang="pt-BR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t-BR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1º Quadrimestre/26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A304D5B-CA2F-4B27-81FE-CBCF9D3E6A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0966" y="1543784"/>
            <a:ext cx="4040188" cy="639762"/>
          </a:xfrm>
          <a:solidFill>
            <a:srgbClr val="00B05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pt-BR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FPM (não incluso 1% Extra)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22BCA42-95D1-4727-B7BE-2CEC678EBD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200" y="2292350"/>
            <a:ext cx="4040188" cy="4377010"/>
          </a:xfrm>
          <a:solidFill>
            <a:srgbClr val="00B05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r>
              <a:rPr lang="pt-BR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ORÇADO.........R$    18.800.000,00</a:t>
            </a:r>
          </a:p>
          <a:p>
            <a:endParaRPr lang="pt-BR" sz="2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pt-BR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PROJETADO.....R$      6.266.666,66</a:t>
            </a:r>
          </a:p>
          <a:p>
            <a:endParaRPr lang="pt-BR" sz="2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pt-BR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ARRECADADO.R$      6.286.505,79</a:t>
            </a:r>
          </a:p>
          <a:p>
            <a:endParaRPr lang="pt-BR" sz="2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pt-BR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DIFERENÇA ....R$           19.839,13</a:t>
            </a:r>
          </a:p>
          <a:p>
            <a:endParaRPr lang="pt-BR" sz="2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pt-BR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VARIAÇÃO...................... 0,317%</a:t>
            </a:r>
          </a:p>
          <a:p>
            <a:pPr marL="0" indent="0" algn="ctr">
              <a:buNone/>
            </a:pPr>
            <a:r>
              <a:rPr lang="pt-BR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(Projetado X Arrecadado)</a:t>
            </a:r>
          </a:p>
          <a:p>
            <a:pPr marL="0" indent="0">
              <a:buNone/>
            </a:pPr>
            <a:endParaRPr lang="pt-BR" sz="2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pt-BR" sz="2200" dirty="0"/>
          </a:p>
          <a:p>
            <a:pPr marL="0" indent="0">
              <a:buNone/>
            </a:pPr>
            <a:endParaRPr lang="pt-BR" sz="2200" dirty="0"/>
          </a:p>
          <a:p>
            <a:pPr marL="0" indent="0">
              <a:buNone/>
            </a:pPr>
            <a:endParaRPr lang="pt-BR" sz="2000" dirty="0"/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9192910C-A7CA-4C2D-B828-6FBEB14D7CA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45025" y="1543784"/>
            <a:ext cx="4041775" cy="639762"/>
          </a:xfrm>
          <a:solidFill>
            <a:srgbClr val="FFC0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ICMS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D096FA76-315A-438F-B1D1-7132609C8C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45025" y="2292350"/>
            <a:ext cx="4041775" cy="4377010"/>
          </a:xfrm>
          <a:solidFill>
            <a:srgbClr val="FFC0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r>
              <a:rPr lang="pt-BR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ORÇADO..........R$    19.000.000,00</a:t>
            </a:r>
          </a:p>
          <a:p>
            <a:endParaRPr lang="pt-BR" sz="2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pt-BR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PROJETADO.....R$      6.333.333,33</a:t>
            </a:r>
          </a:p>
          <a:p>
            <a:endParaRPr lang="pt-BR" sz="2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pt-BR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ARRECADADO.R$      7.166.231,58</a:t>
            </a:r>
          </a:p>
          <a:p>
            <a:endParaRPr lang="pt-BR" sz="2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pt-BR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DIFERENÇA.......R$       832.898,25</a:t>
            </a:r>
          </a:p>
          <a:p>
            <a:endParaRPr lang="pt-BR" sz="2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pt-BR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VARIAÇÃO...................... 13,15%</a:t>
            </a:r>
          </a:p>
          <a:p>
            <a:pPr marL="0" indent="0" algn="ctr">
              <a:buNone/>
            </a:pPr>
            <a:r>
              <a:rPr lang="pt-BR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(Projetado X Arrecadado)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918928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  <p:bldP spid="4" grpId="0" build="p" animBg="1"/>
      <p:bldP spid="5" grpId="0" build="p" animBg="1"/>
      <p:bldP spid="6" grpId="0" build="p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56942F1D-0043-382D-0114-916A3658BE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8928992" cy="640871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F32DC1D5-95F7-CE9C-71C7-18E5EAACD200}"/>
              </a:ext>
            </a:extLst>
          </p:cNvPr>
          <p:cNvSpPr/>
          <p:nvPr/>
        </p:nvSpPr>
        <p:spPr>
          <a:xfrm>
            <a:off x="5796136" y="1412776"/>
            <a:ext cx="936104" cy="4320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6,7%</a:t>
            </a:r>
          </a:p>
        </p:txBody>
      </p:sp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id="{E205C817-3C2D-419E-08AF-FA08B1074C0D}"/>
              </a:ext>
            </a:extLst>
          </p:cNvPr>
          <p:cNvSpPr/>
          <p:nvPr/>
        </p:nvSpPr>
        <p:spPr>
          <a:xfrm>
            <a:off x="7164288" y="980728"/>
            <a:ext cx="936104" cy="432048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11,34%</a:t>
            </a:r>
          </a:p>
        </p:txBody>
      </p:sp>
      <p:sp>
        <p:nvSpPr>
          <p:cNvPr id="14" name="Retângulo: Cantos Arredondados 13">
            <a:extLst>
              <a:ext uri="{FF2B5EF4-FFF2-40B4-BE49-F238E27FC236}">
                <a16:creationId xmlns:a16="http://schemas.microsoft.com/office/drawing/2014/main" id="{6C85EEF1-1FB6-343E-2B70-CECD95C79E74}"/>
              </a:ext>
            </a:extLst>
          </p:cNvPr>
          <p:cNvSpPr/>
          <p:nvPr/>
        </p:nvSpPr>
        <p:spPr>
          <a:xfrm>
            <a:off x="6732240" y="332656"/>
            <a:ext cx="2160240" cy="360040"/>
          </a:xfrm>
          <a:prstGeom prst="round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1º Quadrimestre</a:t>
            </a:r>
          </a:p>
        </p:txBody>
      </p:sp>
    </p:spTree>
    <p:extLst>
      <p:ext uri="{BB962C8B-B14F-4D97-AF65-F5344CB8AC3E}">
        <p14:creationId xmlns:p14="http://schemas.microsoft.com/office/powerpoint/2010/main" val="4076426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1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e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4940661"/>
              </p:ext>
            </p:extLst>
          </p:nvPr>
        </p:nvGraphicFramePr>
        <p:xfrm>
          <a:off x="142844" y="113622"/>
          <a:ext cx="8858312" cy="999335"/>
        </p:xfrm>
        <a:graphic>
          <a:graphicData uri="http://schemas.openxmlformats.org/drawingml/2006/table">
            <a:tbl>
              <a:tblPr/>
              <a:tblGrid>
                <a:gridCol w="88583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999335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RECEITAS CORRENTES</a:t>
                      </a:r>
                    </a:p>
                    <a:p>
                      <a:pPr algn="ctr" rtl="0" fontAlgn="b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RECEITAS TRIBUTÁRIAS – PRÓPRIAS</a:t>
                      </a:r>
                    </a:p>
                    <a:p>
                      <a:pPr algn="ctr" rtl="0" fontAlgn="b"/>
                      <a:endParaRPr lang="pt-BR" sz="10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8895" marR="8895" marT="88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" name="Tabe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7634912"/>
              </p:ext>
            </p:extLst>
          </p:nvPr>
        </p:nvGraphicFramePr>
        <p:xfrm>
          <a:off x="142844" y="1214422"/>
          <a:ext cx="2412932" cy="5529956"/>
        </p:xfrm>
        <a:graphic>
          <a:graphicData uri="http://schemas.openxmlformats.org/drawingml/2006/table">
            <a:tbl>
              <a:tblPr/>
              <a:tblGrid>
                <a:gridCol w="24129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936739"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latin typeface="+mn-lt"/>
                          <a:cs typeface="Arial" pitchFamily="34" charset="0"/>
                        </a:rPr>
                        <a:t>DESCRIÇÃO</a:t>
                      </a:r>
                    </a:p>
                    <a:p>
                      <a:pPr algn="ctr" fontAlgn="b"/>
                      <a:endParaRPr lang="pt-BR" sz="2000" b="1" i="0" u="none" strike="noStrike" dirty="0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6243" marR="6243" marT="62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1556">
                <a:tc>
                  <a:txBody>
                    <a:bodyPr/>
                    <a:lstStyle/>
                    <a:p>
                      <a:pPr algn="l" fontAlgn="b"/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IPTU</a:t>
                      </a:r>
                    </a:p>
                  </a:txBody>
                  <a:tcPr marL="6243" marR="6243" marT="62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1556">
                <a:tc>
                  <a:txBody>
                    <a:bodyPr/>
                    <a:lstStyle/>
                    <a:p>
                      <a:pPr algn="l" fontAlgn="b"/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ISSQN</a:t>
                      </a:r>
                    </a:p>
                  </a:txBody>
                  <a:tcPr marL="6243" marR="6243" marT="62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1556">
                <a:tc>
                  <a:txBody>
                    <a:bodyPr/>
                    <a:lstStyle/>
                    <a:p>
                      <a:pPr algn="l" fontAlgn="b"/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ITBI </a:t>
                      </a:r>
                    </a:p>
                  </a:txBody>
                  <a:tcPr marL="6243" marR="6243" marT="62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1556">
                <a:tc>
                  <a:txBody>
                    <a:bodyPr/>
                    <a:lstStyle/>
                    <a:p>
                      <a:pPr algn="l" fontAlgn="b"/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IRRF</a:t>
                      </a:r>
                    </a:p>
                  </a:txBody>
                  <a:tcPr marL="6243" marR="6243" marT="62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1556">
                <a:tc>
                  <a:txBody>
                    <a:bodyPr/>
                    <a:lstStyle/>
                    <a:p>
                      <a:pPr algn="l" fontAlgn="b"/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TAXAS DIVERSAS</a:t>
                      </a:r>
                    </a:p>
                  </a:txBody>
                  <a:tcPr marL="6243" marR="6243" marT="62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51081">
                <a:tc>
                  <a:txBody>
                    <a:bodyPr/>
                    <a:lstStyle/>
                    <a:p>
                      <a:pPr algn="l" fontAlgn="b"/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DÍVIDA  ATIVA, JUROS e MULTAS</a:t>
                      </a:r>
                    </a:p>
                  </a:txBody>
                  <a:tcPr marL="6243" marR="6243" marT="62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51081">
                <a:tc>
                  <a:txBody>
                    <a:bodyPr/>
                    <a:lstStyle/>
                    <a:p>
                      <a:pPr algn="l" fontAlgn="b"/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Contribuições </a:t>
                      </a:r>
                    </a:p>
                  </a:txBody>
                  <a:tcPr marL="6243" marR="6243" marT="62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4404478"/>
                  </a:ext>
                </a:extLst>
              </a:tr>
              <a:tr h="583275">
                <a:tc>
                  <a:txBody>
                    <a:bodyPr/>
                    <a:lstStyle/>
                    <a:p>
                      <a:pPr algn="l" fontAlgn="b"/>
                      <a:r>
                        <a:rPr lang="pt-BR" sz="2000" b="1" i="0" u="none" strike="noStrike" dirty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TOTAL</a:t>
                      </a:r>
                    </a:p>
                  </a:txBody>
                  <a:tcPr marL="6243" marR="6243" marT="62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10" name="Tabel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9029176"/>
              </p:ext>
            </p:extLst>
          </p:nvPr>
        </p:nvGraphicFramePr>
        <p:xfrm>
          <a:off x="2626644" y="1214422"/>
          <a:ext cx="2076832" cy="5542765"/>
        </p:xfrm>
        <a:graphic>
          <a:graphicData uri="http://schemas.openxmlformats.org/drawingml/2006/table">
            <a:tbl>
              <a:tblPr/>
              <a:tblGrid>
                <a:gridCol w="20768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950564"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latin typeface="+mn-lt"/>
                          <a:cs typeface="Arial" pitchFamily="34" charset="0"/>
                        </a:rPr>
                        <a:t>Previsão </a:t>
                      </a:r>
                    </a:p>
                    <a:p>
                      <a:pPr algn="ctr" fontAlgn="b"/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latin typeface="+mn-lt"/>
                          <a:cs typeface="Arial" pitchFamily="34" charset="0"/>
                        </a:rPr>
                        <a:t>Anual</a:t>
                      </a:r>
                    </a:p>
                    <a:p>
                      <a:pPr algn="ctr" fontAlgn="b"/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latin typeface="+mn-lt"/>
                          <a:cs typeface="Arial" pitchFamily="34" charset="0"/>
                        </a:rPr>
                        <a:t>2026</a:t>
                      </a:r>
                    </a:p>
                  </a:txBody>
                  <a:tcPr marL="6243" marR="6243" marT="62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9549"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390.000,00</a:t>
                      </a:r>
                    </a:p>
                  </a:txBody>
                  <a:tcPr marL="6243" marR="6243" marT="62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9549"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1.300.000,00</a:t>
                      </a:r>
                    </a:p>
                  </a:txBody>
                  <a:tcPr marL="6243" marR="6243" marT="62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9549"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300.000,00</a:t>
                      </a:r>
                    </a:p>
                  </a:txBody>
                  <a:tcPr marL="6243" marR="6243" marT="62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9549"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750.000,00</a:t>
                      </a:r>
                    </a:p>
                  </a:txBody>
                  <a:tcPr marL="6243" marR="6243" marT="62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9549"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229.400,00</a:t>
                      </a:r>
                    </a:p>
                  </a:txBody>
                  <a:tcPr marL="6243" marR="6243" marT="62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60690"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127.600,00</a:t>
                      </a:r>
                    </a:p>
                  </a:txBody>
                  <a:tcPr marL="6243" marR="6243" marT="62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91883"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500,00</a:t>
                      </a:r>
                    </a:p>
                  </a:txBody>
                  <a:tcPr marL="6243" marR="6243" marT="62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5049236"/>
                  </a:ext>
                </a:extLst>
              </a:tr>
              <a:tr h="591883"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3.097.400,00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11" name="Tabela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4719574"/>
              </p:ext>
            </p:extLst>
          </p:nvPr>
        </p:nvGraphicFramePr>
        <p:xfrm>
          <a:off x="4775484" y="1214424"/>
          <a:ext cx="2076832" cy="5542767"/>
        </p:xfrm>
        <a:graphic>
          <a:graphicData uri="http://schemas.openxmlformats.org/drawingml/2006/table">
            <a:tbl>
              <a:tblPr/>
              <a:tblGrid>
                <a:gridCol w="20768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938908"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latin typeface="+mn-lt"/>
                          <a:cs typeface="Arial" pitchFamily="34" charset="0"/>
                        </a:rPr>
                        <a:t>Projeção</a:t>
                      </a:r>
                      <a:r>
                        <a:rPr lang="pt-BR" sz="2000" b="1" i="0" u="none" strike="noStrike" baseline="0" dirty="0">
                          <a:solidFill>
                            <a:srgbClr val="000000"/>
                          </a:solidFill>
                          <a:latin typeface="+mn-lt"/>
                          <a:cs typeface="Arial" pitchFamily="34" charset="0"/>
                        </a:rPr>
                        <a:t> 1º Quadrimestre</a:t>
                      </a:r>
                    </a:p>
                    <a:p>
                      <a:pPr algn="ctr" fontAlgn="b"/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latin typeface="+mn-lt"/>
                          <a:cs typeface="Arial" pitchFamily="34" charset="0"/>
                        </a:rPr>
                        <a:t>2026</a:t>
                      </a:r>
                    </a:p>
                  </a:txBody>
                  <a:tcPr marL="6243" marR="6243" marT="62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2811"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latin typeface="+mn-lt"/>
                          <a:cs typeface="Arial" pitchFamily="34" charset="0"/>
                        </a:rPr>
                        <a:t>130.000,00</a:t>
                      </a:r>
                    </a:p>
                  </a:txBody>
                  <a:tcPr marL="6243" marR="6243" marT="62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2811"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latin typeface="+mn-lt"/>
                          <a:cs typeface="Arial" pitchFamily="34" charset="0"/>
                        </a:rPr>
                        <a:t>433.333,33</a:t>
                      </a:r>
                    </a:p>
                  </a:txBody>
                  <a:tcPr marL="6243" marR="6243" marT="62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2811"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latin typeface="+mn-lt"/>
                          <a:cs typeface="Arial" pitchFamily="34" charset="0"/>
                        </a:rPr>
                        <a:t>100.000,00</a:t>
                      </a:r>
                    </a:p>
                  </a:txBody>
                  <a:tcPr marL="6243" marR="6243" marT="62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2811"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latin typeface="+mn-lt"/>
                          <a:cs typeface="Arial" pitchFamily="34" charset="0"/>
                        </a:rPr>
                        <a:t>250.000,00</a:t>
                      </a:r>
                    </a:p>
                  </a:txBody>
                  <a:tcPr marL="6243" marR="6243" marT="62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2811"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latin typeface="+mn-lt"/>
                          <a:cs typeface="Arial" pitchFamily="34" charset="0"/>
                        </a:rPr>
                        <a:t>76.466,66</a:t>
                      </a:r>
                    </a:p>
                  </a:txBody>
                  <a:tcPr marL="6243" marR="6243" marT="62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52589"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latin typeface="+mn-lt"/>
                          <a:cs typeface="Arial" pitchFamily="34" charset="0"/>
                        </a:rPr>
                        <a:t>42.533,33</a:t>
                      </a:r>
                    </a:p>
                  </a:txBody>
                  <a:tcPr marL="6243" marR="6243" marT="62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52589"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latin typeface="+mn-lt"/>
                          <a:cs typeface="Arial" pitchFamily="34" charset="0"/>
                        </a:rPr>
                        <a:t>166,66</a:t>
                      </a:r>
                    </a:p>
                  </a:txBody>
                  <a:tcPr marL="6243" marR="6243" marT="62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3119868"/>
                  </a:ext>
                </a:extLst>
              </a:tr>
              <a:tr h="584626"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1.032.499,98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9" name="Tabe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155573"/>
              </p:ext>
            </p:extLst>
          </p:nvPr>
        </p:nvGraphicFramePr>
        <p:xfrm>
          <a:off x="6924324" y="1214422"/>
          <a:ext cx="2076832" cy="5542765"/>
        </p:xfrm>
        <a:graphic>
          <a:graphicData uri="http://schemas.openxmlformats.org/drawingml/2006/table">
            <a:tbl>
              <a:tblPr/>
              <a:tblGrid>
                <a:gridCol w="20768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929534"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latin typeface="+mn-lt"/>
                          <a:cs typeface="Arial" pitchFamily="34" charset="0"/>
                        </a:rPr>
                        <a:t>Arrecadado</a:t>
                      </a:r>
                      <a:r>
                        <a:rPr lang="pt-BR" sz="2000" b="1" i="0" u="none" strike="noStrike" baseline="0" dirty="0">
                          <a:solidFill>
                            <a:srgbClr val="000000"/>
                          </a:solidFill>
                          <a:latin typeface="+mn-lt"/>
                          <a:cs typeface="Arial" pitchFamily="34" charset="0"/>
                        </a:rPr>
                        <a:t> </a:t>
                      </a:r>
                    </a:p>
                    <a:p>
                      <a:pPr algn="ctr" fontAlgn="b"/>
                      <a:r>
                        <a:rPr lang="pt-BR" sz="2000" b="1" i="0" u="none" strike="noStrike" baseline="0" dirty="0">
                          <a:solidFill>
                            <a:srgbClr val="000000"/>
                          </a:solidFill>
                          <a:latin typeface="+mn-lt"/>
                          <a:cs typeface="Arial" pitchFamily="34" charset="0"/>
                        </a:rPr>
                        <a:t>Até 1º </a:t>
                      </a:r>
                    </a:p>
                    <a:p>
                      <a:pPr algn="ctr" fontAlgn="b"/>
                      <a:r>
                        <a:rPr lang="pt-BR" sz="2000" b="1" i="0" u="none" strike="noStrike" baseline="0" dirty="0">
                          <a:solidFill>
                            <a:srgbClr val="000000"/>
                          </a:solidFill>
                          <a:latin typeface="+mn-lt"/>
                          <a:cs typeface="Arial" pitchFamily="34" charset="0"/>
                        </a:rPr>
                        <a:t>Quadrimestre</a:t>
                      </a:r>
                      <a:endParaRPr lang="pt-BR" sz="2000" b="1" i="0" u="none" strike="noStrike" dirty="0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6243" marR="6243" marT="62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3801"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latin typeface="+mn-lt"/>
                          <a:cs typeface="Arial" pitchFamily="34" charset="0"/>
                        </a:rPr>
                        <a:t>3.684,84</a:t>
                      </a:r>
                    </a:p>
                  </a:txBody>
                  <a:tcPr marL="6243" marR="6243" marT="62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7391"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latin typeface="+mn-lt"/>
                          <a:cs typeface="Arial" pitchFamily="34" charset="0"/>
                        </a:rPr>
                        <a:t>384.697,45</a:t>
                      </a:r>
                    </a:p>
                  </a:txBody>
                  <a:tcPr marL="6243" marR="6243" marT="62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7391"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latin typeface="+mn-lt"/>
                          <a:cs typeface="Arial" pitchFamily="34" charset="0"/>
                        </a:rPr>
                        <a:t>108.456,47</a:t>
                      </a:r>
                    </a:p>
                  </a:txBody>
                  <a:tcPr marL="6243" marR="6243" marT="62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0369"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latin typeface="+mn-lt"/>
                          <a:cs typeface="Arial" pitchFamily="34" charset="0"/>
                        </a:rPr>
                        <a:t>718.556,58</a:t>
                      </a:r>
                    </a:p>
                  </a:txBody>
                  <a:tcPr marL="6243" marR="6243" marT="62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5996"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latin typeface="+mn-lt"/>
                          <a:cs typeface="Arial" pitchFamily="34" charset="0"/>
                        </a:rPr>
                        <a:t>96.425,96</a:t>
                      </a:r>
                    </a:p>
                  </a:txBody>
                  <a:tcPr marL="6243" marR="6243" marT="62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19747"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latin typeface="+mn-lt"/>
                          <a:cs typeface="Arial" pitchFamily="34" charset="0"/>
                        </a:rPr>
                        <a:t>33.732,00</a:t>
                      </a:r>
                    </a:p>
                  </a:txBody>
                  <a:tcPr marL="6243" marR="6243" marT="62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19747"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latin typeface="+mn-lt"/>
                          <a:cs typeface="Arial" pitchFamily="34" charset="0"/>
                        </a:rPr>
                        <a:t>0,00</a:t>
                      </a:r>
                    </a:p>
                  </a:txBody>
                  <a:tcPr marL="6243" marR="6243" marT="62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0251050"/>
                  </a:ext>
                </a:extLst>
              </a:tr>
              <a:tr h="578789"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1.345.553,30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D009630D-E0F0-586F-AB59-D492849509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5" y="0"/>
            <a:ext cx="9144000" cy="6741368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6D030C80-FEE5-57A7-1A10-F6F2CE65D8C1}"/>
              </a:ext>
            </a:extLst>
          </p:cNvPr>
          <p:cNvSpPr txBox="1"/>
          <p:nvPr/>
        </p:nvSpPr>
        <p:spPr>
          <a:xfrm>
            <a:off x="1331640" y="2060848"/>
            <a:ext cx="28803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"/>
            <a:r>
              <a:rPr lang="pt-BR" sz="1800" b="1" i="0" u="none" strike="noStrike" dirty="0">
                <a:ln w="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Projetado: 1.032</a:t>
            </a:r>
            <a:r>
              <a:rPr lang="pt-BR" b="1" dirty="0">
                <a:ln w="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.466,66</a:t>
            </a:r>
            <a:endParaRPr lang="pt-BR" sz="1800" b="1" i="0" u="none" strike="noStrike" dirty="0">
              <a:ln w="0"/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5E296BFB-3EFA-5A33-4805-B3A0A407C7FE}"/>
              </a:ext>
            </a:extLst>
          </p:cNvPr>
          <p:cNvSpPr txBox="1"/>
          <p:nvPr/>
        </p:nvSpPr>
        <p:spPr>
          <a:xfrm>
            <a:off x="5076056" y="2060848"/>
            <a:ext cx="28803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"/>
            <a:r>
              <a:rPr lang="pt-BR" sz="1800" b="1" i="0" u="none" strike="noStrike" dirty="0">
                <a:ln w="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Variação: 30,32%</a:t>
            </a:r>
          </a:p>
        </p:txBody>
      </p:sp>
    </p:spTree>
    <p:extLst>
      <p:ext uri="{BB962C8B-B14F-4D97-AF65-F5344CB8AC3E}">
        <p14:creationId xmlns:p14="http://schemas.microsoft.com/office/powerpoint/2010/main" val="2244450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D28587A-665D-950E-8393-89B8D420EE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274638"/>
            <a:ext cx="8712968" cy="922114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br>
              <a:rPr lang="pt-BR" sz="2700" b="1" i="0" u="none" strike="noStrike" dirty="0">
                <a:solidFill>
                  <a:srgbClr val="000000"/>
                </a:solidFill>
                <a:latin typeface="Arial"/>
              </a:rPr>
            </a:br>
            <a:br>
              <a:rPr lang="pt-BR" sz="2700" b="1" i="0" u="none" strike="noStrike" dirty="0">
                <a:solidFill>
                  <a:srgbClr val="000000"/>
                </a:solidFill>
                <a:latin typeface="Arial"/>
              </a:rPr>
            </a:br>
            <a:r>
              <a:rPr lang="pt-BR" sz="2700" b="1" i="0" u="none" strike="noStrike" dirty="0">
                <a:solidFill>
                  <a:srgbClr val="000000"/>
                </a:solidFill>
              </a:rPr>
              <a:t>ARRECADAÇÃO RECEITAS TRIBUTÁRIAS – PRÓPRIAS</a:t>
            </a:r>
            <a:br>
              <a:rPr lang="pt-BR" sz="2700" b="1" i="0" u="none" strike="noStrike" dirty="0">
                <a:solidFill>
                  <a:srgbClr val="000000"/>
                </a:solidFill>
              </a:rPr>
            </a:br>
            <a:r>
              <a:rPr lang="pt-BR" sz="2700" b="1" i="0" u="none" strike="noStrike" dirty="0">
                <a:solidFill>
                  <a:srgbClr val="000000"/>
                </a:solidFill>
              </a:rPr>
              <a:t>Comparativo 2026/2025</a:t>
            </a:r>
            <a:br>
              <a:rPr lang="pt-BR" sz="2700" b="1" i="0" u="none" strike="noStrike" dirty="0">
                <a:solidFill>
                  <a:srgbClr val="000000"/>
                </a:solidFill>
              </a:rPr>
            </a:br>
            <a:br>
              <a:rPr lang="pt-BR" sz="2700" b="1" i="0" u="none" strike="noStrike" dirty="0">
                <a:solidFill>
                  <a:srgbClr val="000000"/>
                </a:solidFill>
              </a:rPr>
            </a:br>
            <a:endParaRPr lang="pt-BR" sz="2700" dirty="0"/>
          </a:p>
        </p:txBody>
      </p:sp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9CFA98D3-9F77-9162-BD0A-7FE0C0C0E2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954324"/>
              </p:ext>
            </p:extLst>
          </p:nvPr>
        </p:nvGraphicFramePr>
        <p:xfrm>
          <a:off x="2411760" y="1347732"/>
          <a:ext cx="1800200" cy="5321629"/>
        </p:xfrm>
        <a:graphic>
          <a:graphicData uri="http://schemas.openxmlformats.org/drawingml/2006/table">
            <a:tbl>
              <a:tblPr/>
              <a:tblGrid>
                <a:gridCol w="1800200">
                  <a:extLst>
                    <a:ext uri="{9D8B030D-6E8A-4147-A177-3AD203B41FA5}">
                      <a16:colId xmlns:a16="http://schemas.microsoft.com/office/drawing/2014/main" val="3835409243"/>
                    </a:ext>
                  </a:extLst>
                </a:gridCol>
              </a:tblGrid>
              <a:tr h="89214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i="0" u="none" strike="noStrike" baseline="0" dirty="0">
                          <a:solidFill>
                            <a:srgbClr val="000000"/>
                          </a:solidFill>
                          <a:latin typeface="+mn-lt"/>
                          <a:cs typeface="Arial" pitchFamily="34" charset="0"/>
                        </a:rPr>
                        <a:t>1º </a:t>
                      </a:r>
                    </a:p>
                    <a:p>
                      <a:pPr algn="ctr" fontAlgn="b"/>
                      <a:r>
                        <a:rPr lang="pt-BR" sz="1800" b="1" i="0" u="none" strike="noStrike" baseline="0" dirty="0">
                          <a:solidFill>
                            <a:srgbClr val="000000"/>
                          </a:solidFill>
                          <a:latin typeface="+mn-lt"/>
                          <a:cs typeface="Arial" pitchFamily="34" charset="0"/>
                        </a:rPr>
                        <a:t>Quadrimestre/25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6243" marR="6243" marT="62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3306942"/>
                  </a:ext>
                </a:extLst>
              </a:tr>
              <a:tr h="550947"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latin typeface="+mn-lt"/>
                          <a:cs typeface="Arial" pitchFamily="34" charset="0"/>
                        </a:rPr>
                        <a:t>0,00</a:t>
                      </a:r>
                    </a:p>
                  </a:txBody>
                  <a:tcPr marL="6243" marR="6243" marT="62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474458"/>
                  </a:ext>
                </a:extLst>
              </a:tr>
              <a:tr h="515988"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latin typeface="+mn-lt"/>
                          <a:cs typeface="Arial" pitchFamily="34" charset="0"/>
                        </a:rPr>
                        <a:t>392.617,92</a:t>
                      </a:r>
                    </a:p>
                  </a:txBody>
                  <a:tcPr marL="6243" marR="6243" marT="62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5433167"/>
                  </a:ext>
                </a:extLst>
              </a:tr>
              <a:tr h="515988"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latin typeface="+mn-lt"/>
                          <a:cs typeface="Arial" pitchFamily="34" charset="0"/>
                        </a:rPr>
                        <a:t>46.690,00</a:t>
                      </a:r>
                    </a:p>
                  </a:txBody>
                  <a:tcPr marL="6243" marR="6243" marT="62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5837745"/>
                  </a:ext>
                </a:extLst>
              </a:tr>
              <a:tr h="557253"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latin typeface="+mn-lt"/>
                          <a:cs typeface="Arial" pitchFamily="34" charset="0"/>
                        </a:rPr>
                        <a:t>500.012,94</a:t>
                      </a:r>
                    </a:p>
                  </a:txBody>
                  <a:tcPr marL="6243" marR="6243" marT="62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0018943"/>
                  </a:ext>
                </a:extLst>
              </a:tr>
              <a:tr h="543453"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latin typeface="+mn-lt"/>
                          <a:cs typeface="Arial" pitchFamily="34" charset="0"/>
                        </a:rPr>
                        <a:t>89.432,83</a:t>
                      </a:r>
                    </a:p>
                  </a:txBody>
                  <a:tcPr marL="6243" marR="6243" marT="62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3150393"/>
                  </a:ext>
                </a:extLst>
              </a:tr>
              <a:tr h="595062"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latin typeface="+mn-lt"/>
                          <a:cs typeface="Arial" pitchFamily="34" charset="0"/>
                        </a:rPr>
                        <a:t>28.397,75</a:t>
                      </a:r>
                    </a:p>
                  </a:txBody>
                  <a:tcPr marL="6243" marR="6243" marT="62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8573490"/>
                  </a:ext>
                </a:extLst>
              </a:tr>
              <a:tr h="595062"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latin typeface="+mn-lt"/>
                          <a:cs typeface="Arial" pitchFamily="34" charset="0"/>
                        </a:rPr>
                        <a:t>0,00</a:t>
                      </a:r>
                    </a:p>
                  </a:txBody>
                  <a:tcPr marL="6243" marR="6243" marT="62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6277804"/>
                  </a:ext>
                </a:extLst>
              </a:tr>
              <a:tr h="555736"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1.057.151,44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3620888"/>
                  </a:ext>
                </a:extLst>
              </a:tr>
            </a:tbl>
          </a:graphicData>
        </a:graphic>
      </p:graphicFrame>
      <p:graphicFrame>
        <p:nvGraphicFramePr>
          <p:cNvPr id="8" name="Tabela 7">
            <a:extLst>
              <a:ext uri="{FF2B5EF4-FFF2-40B4-BE49-F238E27FC236}">
                <a16:creationId xmlns:a16="http://schemas.microsoft.com/office/drawing/2014/main" id="{4D1DAC7E-1D88-AB60-6A25-45AAE9CF86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2183748"/>
              </p:ext>
            </p:extLst>
          </p:nvPr>
        </p:nvGraphicFramePr>
        <p:xfrm>
          <a:off x="251520" y="1347732"/>
          <a:ext cx="2076832" cy="5321630"/>
        </p:xfrm>
        <a:graphic>
          <a:graphicData uri="http://schemas.openxmlformats.org/drawingml/2006/table">
            <a:tbl>
              <a:tblPr/>
              <a:tblGrid>
                <a:gridCol w="2076832">
                  <a:extLst>
                    <a:ext uri="{9D8B030D-6E8A-4147-A177-3AD203B41FA5}">
                      <a16:colId xmlns:a16="http://schemas.microsoft.com/office/drawing/2014/main" val="3675002687"/>
                    </a:ext>
                  </a:extLst>
                </a:gridCol>
              </a:tblGrid>
              <a:tr h="89491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latin typeface="+mn-lt"/>
                          <a:cs typeface="Arial" pitchFamily="34" charset="0"/>
                        </a:rPr>
                        <a:t>DESCRIÇÃO</a:t>
                      </a:r>
                    </a:p>
                    <a:p>
                      <a:pPr algn="ctr" fontAlgn="b"/>
                      <a:endParaRPr lang="pt-BR" sz="1800" b="1" i="0" u="none" strike="noStrike" dirty="0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6243" marR="6243" marT="62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8362387"/>
                  </a:ext>
                </a:extLst>
              </a:tr>
              <a:tr h="517376"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0" i="0" u="none" strike="noStrike" dirty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IPTU</a:t>
                      </a:r>
                    </a:p>
                  </a:txBody>
                  <a:tcPr marL="6243" marR="6243" marT="62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62723755"/>
                  </a:ext>
                </a:extLst>
              </a:tr>
              <a:tr h="517376"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0" i="0" u="none" strike="noStrike" dirty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ISSQN</a:t>
                      </a:r>
                    </a:p>
                  </a:txBody>
                  <a:tcPr marL="6243" marR="6243" marT="62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68914473"/>
                  </a:ext>
                </a:extLst>
              </a:tr>
              <a:tr h="517376"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0" i="0" u="none" strike="noStrike" dirty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ITBI </a:t>
                      </a:r>
                    </a:p>
                  </a:txBody>
                  <a:tcPr marL="6243" marR="6243" marT="62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58898192"/>
                  </a:ext>
                </a:extLst>
              </a:tr>
              <a:tr h="517376"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0" i="0" u="none" strike="noStrike" dirty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IRRF</a:t>
                      </a:r>
                    </a:p>
                  </a:txBody>
                  <a:tcPr marL="6243" marR="6243" marT="62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35000347"/>
                  </a:ext>
                </a:extLst>
              </a:tr>
              <a:tr h="517376"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0" i="0" u="none" strike="noStrike" dirty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TAXAS DIVERSAS</a:t>
                      </a:r>
                    </a:p>
                  </a:txBody>
                  <a:tcPr marL="6243" marR="6243" marT="62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9781930"/>
                  </a:ext>
                </a:extLst>
              </a:tr>
              <a:tr h="660595"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0" i="0" u="none" strike="noStrike" dirty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DÍVIDA  ATIVA, JUROS e MULTAS</a:t>
                      </a:r>
                    </a:p>
                  </a:txBody>
                  <a:tcPr marL="6243" marR="6243" marT="62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042820"/>
                  </a:ext>
                </a:extLst>
              </a:tr>
              <a:tr h="622010"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0" i="0" u="none" strike="noStrike" dirty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Contribuições </a:t>
                      </a:r>
                    </a:p>
                  </a:txBody>
                  <a:tcPr marL="6243" marR="6243" marT="62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4391442"/>
                  </a:ext>
                </a:extLst>
              </a:tr>
              <a:tr h="557231"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1" i="0" u="none" strike="noStrike" dirty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TOTAL</a:t>
                      </a:r>
                    </a:p>
                  </a:txBody>
                  <a:tcPr marL="6243" marR="6243" marT="62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1401386"/>
                  </a:ext>
                </a:extLst>
              </a:tr>
            </a:tbl>
          </a:graphicData>
        </a:graphic>
      </p:graphicFrame>
      <p:graphicFrame>
        <p:nvGraphicFramePr>
          <p:cNvPr id="9" name="Tabela 8">
            <a:extLst>
              <a:ext uri="{FF2B5EF4-FFF2-40B4-BE49-F238E27FC236}">
                <a16:creationId xmlns:a16="http://schemas.microsoft.com/office/drawing/2014/main" id="{7AE64FCB-900D-3227-FF01-ED49384429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7218070"/>
              </p:ext>
            </p:extLst>
          </p:nvPr>
        </p:nvGraphicFramePr>
        <p:xfrm>
          <a:off x="4295368" y="1378795"/>
          <a:ext cx="1932816" cy="5290565"/>
        </p:xfrm>
        <a:graphic>
          <a:graphicData uri="http://schemas.openxmlformats.org/drawingml/2006/table">
            <a:tbl>
              <a:tblPr/>
              <a:tblGrid>
                <a:gridCol w="1932816">
                  <a:extLst>
                    <a:ext uri="{9D8B030D-6E8A-4147-A177-3AD203B41FA5}">
                      <a16:colId xmlns:a16="http://schemas.microsoft.com/office/drawing/2014/main" val="2303668700"/>
                    </a:ext>
                  </a:extLst>
                </a:gridCol>
              </a:tblGrid>
              <a:tr h="89004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i="0" u="none" strike="noStrike" baseline="0" dirty="0">
                          <a:solidFill>
                            <a:srgbClr val="000000"/>
                          </a:solidFill>
                          <a:latin typeface="+mn-lt"/>
                          <a:cs typeface="Arial" pitchFamily="34" charset="0"/>
                        </a:rPr>
                        <a:t>1º </a:t>
                      </a:r>
                    </a:p>
                    <a:p>
                      <a:pPr algn="ctr" fontAlgn="b"/>
                      <a:r>
                        <a:rPr lang="pt-BR" sz="1800" b="1" i="0" u="none" strike="noStrike" baseline="0" dirty="0">
                          <a:solidFill>
                            <a:srgbClr val="000000"/>
                          </a:solidFill>
                          <a:latin typeface="+mn-lt"/>
                          <a:cs typeface="Arial" pitchFamily="34" charset="0"/>
                        </a:rPr>
                        <a:t>Quadrimestre/26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6243" marR="6243" marT="62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7454658"/>
                  </a:ext>
                </a:extLst>
              </a:tr>
              <a:tr h="547344"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latin typeface="+mn-lt"/>
                          <a:cs typeface="Arial" pitchFamily="34" charset="0"/>
                        </a:rPr>
                        <a:t>3.684,84</a:t>
                      </a:r>
                    </a:p>
                  </a:txBody>
                  <a:tcPr marL="6243" marR="6243" marT="62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2888342"/>
                  </a:ext>
                </a:extLst>
              </a:tr>
              <a:tr h="512612"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latin typeface="+mn-lt"/>
                          <a:cs typeface="Arial" pitchFamily="34" charset="0"/>
                        </a:rPr>
                        <a:t>384.697,45</a:t>
                      </a:r>
                    </a:p>
                  </a:txBody>
                  <a:tcPr marL="6243" marR="6243" marT="62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7439005"/>
                  </a:ext>
                </a:extLst>
              </a:tr>
              <a:tr h="512612"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latin typeface="+mn-lt"/>
                          <a:cs typeface="Arial" pitchFamily="34" charset="0"/>
                        </a:rPr>
                        <a:t>108.456,47</a:t>
                      </a:r>
                    </a:p>
                  </a:txBody>
                  <a:tcPr marL="6243" marR="6243" marT="62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8216564"/>
                  </a:ext>
                </a:extLst>
              </a:tr>
              <a:tr h="553610"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latin typeface="+mn-lt"/>
                          <a:cs typeface="Arial" pitchFamily="34" charset="0"/>
                        </a:rPr>
                        <a:t>718.556,58</a:t>
                      </a:r>
                    </a:p>
                  </a:txBody>
                  <a:tcPr marL="6243" marR="6243" marT="62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3330931"/>
                  </a:ext>
                </a:extLst>
              </a:tr>
              <a:tr h="539900"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latin typeface="+mn-lt"/>
                          <a:cs typeface="Arial" pitchFamily="34" charset="0"/>
                        </a:rPr>
                        <a:t>96.425,96</a:t>
                      </a:r>
                    </a:p>
                  </a:txBody>
                  <a:tcPr marL="6243" marR="6243" marT="62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5034810"/>
                  </a:ext>
                </a:extLst>
              </a:tr>
              <a:tr h="591171"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latin typeface="+mn-lt"/>
                          <a:cs typeface="Arial" pitchFamily="34" charset="0"/>
                        </a:rPr>
                        <a:t>33.732,00</a:t>
                      </a:r>
                    </a:p>
                  </a:txBody>
                  <a:tcPr marL="6243" marR="6243" marT="62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4933135"/>
                  </a:ext>
                </a:extLst>
              </a:tr>
              <a:tr h="591171"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latin typeface="+mn-lt"/>
                          <a:cs typeface="Arial" pitchFamily="34" charset="0"/>
                        </a:rPr>
                        <a:t>0,00</a:t>
                      </a:r>
                    </a:p>
                  </a:txBody>
                  <a:tcPr marL="6243" marR="6243" marT="62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5437968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1.345.553,30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5196781"/>
                  </a:ext>
                </a:extLst>
              </a:tr>
            </a:tbl>
          </a:graphicData>
        </a:graphic>
      </p:graphicFrame>
      <p:graphicFrame>
        <p:nvGraphicFramePr>
          <p:cNvPr id="10" name="Tabela 9">
            <a:extLst>
              <a:ext uri="{FF2B5EF4-FFF2-40B4-BE49-F238E27FC236}">
                <a16:creationId xmlns:a16="http://schemas.microsoft.com/office/drawing/2014/main" id="{C96C88F8-A989-5176-37CD-0AF7EEC854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2041089"/>
              </p:ext>
            </p:extLst>
          </p:nvPr>
        </p:nvGraphicFramePr>
        <p:xfrm>
          <a:off x="6311592" y="1378795"/>
          <a:ext cx="2724904" cy="5290564"/>
        </p:xfrm>
        <a:graphic>
          <a:graphicData uri="http://schemas.openxmlformats.org/drawingml/2006/table">
            <a:tbl>
              <a:tblPr/>
              <a:tblGrid>
                <a:gridCol w="1362452">
                  <a:extLst>
                    <a:ext uri="{9D8B030D-6E8A-4147-A177-3AD203B41FA5}">
                      <a16:colId xmlns:a16="http://schemas.microsoft.com/office/drawing/2014/main" val="1623101585"/>
                    </a:ext>
                  </a:extLst>
                </a:gridCol>
                <a:gridCol w="1362452">
                  <a:extLst>
                    <a:ext uri="{9D8B030D-6E8A-4147-A177-3AD203B41FA5}">
                      <a16:colId xmlns:a16="http://schemas.microsoft.com/office/drawing/2014/main" val="1831358516"/>
                    </a:ext>
                  </a:extLst>
                </a:gridCol>
              </a:tblGrid>
              <a:tr h="890044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 baseline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Variação %</a:t>
                      </a:r>
                      <a:endParaRPr lang="pt-BR" sz="2000" b="1" i="0" u="none" strike="noStrike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6243" marR="6243" marT="62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9377645"/>
                  </a:ext>
                </a:extLst>
              </a:tr>
              <a:tr h="547343"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latin typeface="+mn-lt"/>
                          <a:cs typeface="Arial" pitchFamily="34" charset="0"/>
                        </a:rPr>
                        <a:t>-</a:t>
                      </a:r>
                    </a:p>
                  </a:txBody>
                  <a:tcPr marL="6243" marR="6243" marT="62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latin typeface="+mn-lt"/>
                          <a:cs typeface="Arial" pitchFamily="34" charset="0"/>
                        </a:rPr>
                        <a:t>-</a:t>
                      </a:r>
                    </a:p>
                  </a:txBody>
                  <a:tcPr marL="6243" marR="6243" marT="62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9539790"/>
                  </a:ext>
                </a:extLst>
              </a:tr>
              <a:tr h="512612"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0" i="0" u="none" strike="noStrike" dirty="0">
                          <a:solidFill>
                            <a:srgbClr val="FF0000"/>
                          </a:solidFill>
                          <a:latin typeface="+mn-lt"/>
                          <a:cs typeface="Arial" pitchFamily="34" charset="0"/>
                        </a:rPr>
                        <a:t>-7.920,47</a:t>
                      </a:r>
                    </a:p>
                  </a:txBody>
                  <a:tcPr marL="6243" marR="6243" marT="62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solidFill>
                            <a:srgbClr val="FF0000"/>
                          </a:solidFill>
                          <a:latin typeface="+mn-lt"/>
                          <a:cs typeface="Arial" pitchFamily="34" charset="0"/>
                        </a:rPr>
                        <a:t>-2,00%</a:t>
                      </a:r>
                    </a:p>
                  </a:txBody>
                  <a:tcPr marL="6243" marR="6243" marT="62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3711206"/>
                  </a:ext>
                </a:extLst>
              </a:tr>
              <a:tr h="512612"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latin typeface="+mn-lt"/>
                          <a:cs typeface="Arial" pitchFamily="34" charset="0"/>
                        </a:rPr>
                        <a:t>61.766,47</a:t>
                      </a:r>
                    </a:p>
                  </a:txBody>
                  <a:tcPr marL="6243" marR="6243" marT="62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latin typeface="+mn-lt"/>
                          <a:cs typeface="Arial" pitchFamily="34" charset="0"/>
                        </a:rPr>
                        <a:t>32,29%</a:t>
                      </a:r>
                    </a:p>
                  </a:txBody>
                  <a:tcPr marL="6243" marR="6243" marT="62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0410748"/>
                  </a:ext>
                </a:extLst>
              </a:tr>
              <a:tr h="553610"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latin typeface="+mn-lt"/>
                          <a:cs typeface="Arial" pitchFamily="34" charset="0"/>
                        </a:rPr>
                        <a:t>218.543,64</a:t>
                      </a:r>
                    </a:p>
                  </a:txBody>
                  <a:tcPr marL="6243" marR="6243" marT="62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latin typeface="+mn-lt"/>
                          <a:cs typeface="Arial" pitchFamily="34" charset="0"/>
                        </a:rPr>
                        <a:t>43,70%</a:t>
                      </a:r>
                    </a:p>
                  </a:txBody>
                  <a:tcPr marL="6243" marR="6243" marT="62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8486200"/>
                  </a:ext>
                </a:extLst>
              </a:tr>
              <a:tr h="539900"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latin typeface="+mn-lt"/>
                          <a:cs typeface="Arial" pitchFamily="34" charset="0"/>
                        </a:rPr>
                        <a:t>6.993,13</a:t>
                      </a:r>
                    </a:p>
                  </a:txBody>
                  <a:tcPr marL="6243" marR="6243" marT="62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latin typeface="+mn-lt"/>
                          <a:cs typeface="Arial" pitchFamily="34" charset="0"/>
                        </a:rPr>
                        <a:t>7,8%</a:t>
                      </a:r>
                    </a:p>
                  </a:txBody>
                  <a:tcPr marL="6243" marR="6243" marT="62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9434359"/>
                  </a:ext>
                </a:extLst>
              </a:tr>
              <a:tr h="591171"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latin typeface="+mn-lt"/>
                          <a:cs typeface="Arial" pitchFamily="34" charset="0"/>
                        </a:rPr>
                        <a:t>5.334,25</a:t>
                      </a:r>
                    </a:p>
                  </a:txBody>
                  <a:tcPr marL="6243" marR="6243" marT="62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latin typeface="+mn-lt"/>
                          <a:cs typeface="Arial" pitchFamily="34" charset="0"/>
                        </a:rPr>
                        <a:t>18,78%</a:t>
                      </a:r>
                    </a:p>
                  </a:txBody>
                  <a:tcPr marL="6243" marR="6243" marT="62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0708928"/>
                  </a:ext>
                </a:extLst>
              </a:tr>
              <a:tr h="591171"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latin typeface="+mn-lt"/>
                          <a:cs typeface="Arial" pitchFamily="34" charset="0"/>
                        </a:rPr>
                        <a:t>-</a:t>
                      </a:r>
                    </a:p>
                  </a:txBody>
                  <a:tcPr marL="6243" marR="6243" marT="62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latin typeface="+mn-lt"/>
                          <a:cs typeface="Arial" pitchFamily="34" charset="0"/>
                        </a:rPr>
                        <a:t>-</a:t>
                      </a:r>
                    </a:p>
                  </a:txBody>
                  <a:tcPr marL="6243" marR="6243" marT="62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4258908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288.401,86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27,28%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24609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02046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285720" y="214290"/>
            <a:ext cx="8643998" cy="796908"/>
          </a:xfrm>
          <a:solidFill>
            <a:schemeClr val="accent5">
              <a:lumMod val="20000"/>
              <a:lumOff val="80000"/>
            </a:schemeClr>
          </a:solidFill>
          <a:scene3d>
            <a:camera prst="perspectiveFront"/>
            <a:lightRig rig="threePt" dir="t"/>
          </a:scene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pt-BR" sz="2800" b="1" dirty="0"/>
              <a:t> </a:t>
            </a:r>
            <a:br>
              <a:rPr lang="pt-BR" sz="2800" b="1" dirty="0"/>
            </a:br>
            <a:r>
              <a:rPr lang="pt-BR" sz="2400" b="1" dirty="0"/>
              <a:t>Resultado das Metas Fiscais – 1º Quadrimestre</a:t>
            </a:r>
            <a:br>
              <a:rPr lang="pt-BR" sz="2400" b="1" dirty="0"/>
            </a:br>
            <a:r>
              <a:rPr lang="pt-BR" sz="2400" b="1" dirty="0"/>
              <a:t>Orçado X Arrecadado – LDO - 2026</a:t>
            </a:r>
            <a:br>
              <a:rPr lang="pt-BR" sz="2400" b="1" dirty="0"/>
            </a:br>
            <a:endParaRPr lang="pt-BR" sz="2400" b="1" dirty="0"/>
          </a:p>
        </p:txBody>
      </p:sp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2019804"/>
              </p:ext>
            </p:extLst>
          </p:nvPr>
        </p:nvGraphicFramePr>
        <p:xfrm>
          <a:off x="285720" y="1142983"/>
          <a:ext cx="8643998" cy="5581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15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289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58121">
                <a:tc>
                  <a:txBody>
                    <a:bodyPr/>
                    <a:lstStyle/>
                    <a:p>
                      <a:r>
                        <a:rPr lang="pt-BR" sz="2400" b="1" dirty="0">
                          <a:solidFill>
                            <a:schemeClr val="tx1"/>
                          </a:solidFill>
                        </a:rPr>
                        <a:t>Previsão</a:t>
                      </a:r>
                      <a:r>
                        <a:rPr lang="pt-BR" sz="2400" b="1" baseline="0" dirty="0">
                          <a:solidFill>
                            <a:schemeClr val="tx1"/>
                          </a:solidFill>
                        </a:rPr>
                        <a:t> de Receita Orçamentária</a:t>
                      </a:r>
                      <a:endParaRPr lang="pt-BR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400" b="1" dirty="0">
                          <a:solidFill>
                            <a:schemeClr val="tx1"/>
                          </a:solidFill>
                        </a:rPr>
                        <a:t>R$      72.500.000,00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" name="Tabe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0777243"/>
              </p:ext>
            </p:extLst>
          </p:nvPr>
        </p:nvGraphicFramePr>
        <p:xfrm>
          <a:off x="303624" y="1806351"/>
          <a:ext cx="8643998" cy="6682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15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289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6820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400" b="1" dirty="0">
                          <a:solidFill>
                            <a:schemeClr val="tx1"/>
                          </a:solidFill>
                        </a:rPr>
                        <a:t>Média Mensal de receita  Estimada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400" b="1" dirty="0">
                          <a:solidFill>
                            <a:schemeClr val="tx1"/>
                          </a:solidFill>
                        </a:rPr>
                        <a:t>R$      6.041.666,66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9" name="Tabe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2705555"/>
              </p:ext>
            </p:extLst>
          </p:nvPr>
        </p:nvGraphicFramePr>
        <p:xfrm>
          <a:off x="303624" y="2579800"/>
          <a:ext cx="8643998" cy="8827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15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289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8274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400" b="1" dirty="0">
                          <a:solidFill>
                            <a:schemeClr val="tx1"/>
                          </a:solidFill>
                        </a:rPr>
                        <a:t>Média Estimada Até Abril/26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400" b="1" dirty="0">
                          <a:solidFill>
                            <a:schemeClr val="tx1"/>
                          </a:solidFill>
                        </a:rPr>
                        <a:t>R$    24.166.666,66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0" name="Tabel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2741559"/>
              </p:ext>
            </p:extLst>
          </p:nvPr>
        </p:nvGraphicFramePr>
        <p:xfrm>
          <a:off x="285113" y="3567787"/>
          <a:ext cx="8643998" cy="8827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15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289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8274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400" b="1" dirty="0">
                          <a:solidFill>
                            <a:schemeClr val="tx1"/>
                          </a:solidFill>
                        </a:rPr>
                        <a:t>Média Mensal de receita Arrecadada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400" b="1" dirty="0">
                          <a:solidFill>
                            <a:schemeClr val="tx1"/>
                          </a:solidFill>
                        </a:rPr>
                        <a:t>R$      6.571.466,55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1" name="Tabela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6051685"/>
              </p:ext>
            </p:extLst>
          </p:nvPr>
        </p:nvGraphicFramePr>
        <p:xfrm>
          <a:off x="277103" y="4674419"/>
          <a:ext cx="8643998" cy="7612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15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289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61241">
                <a:tc>
                  <a:txBody>
                    <a:bodyPr/>
                    <a:lstStyle/>
                    <a:p>
                      <a:r>
                        <a:rPr lang="pt-BR" sz="2400" dirty="0">
                          <a:solidFill>
                            <a:schemeClr val="tx1"/>
                          </a:solidFill>
                        </a:rPr>
                        <a:t>Total arrecadado</a:t>
                      </a:r>
                      <a:r>
                        <a:rPr lang="pt-BR" sz="2400" baseline="0" dirty="0">
                          <a:solidFill>
                            <a:schemeClr val="tx1"/>
                          </a:solidFill>
                        </a:rPr>
                        <a:t> até Abril/26</a:t>
                      </a:r>
                      <a:endParaRPr lang="pt-BR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400" b="1" dirty="0">
                          <a:solidFill>
                            <a:schemeClr val="tx1"/>
                          </a:solidFill>
                        </a:rPr>
                        <a:t>R$   26.285.866,20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Tabela 13">
            <a:extLst>
              <a:ext uri="{FF2B5EF4-FFF2-40B4-BE49-F238E27FC236}">
                <a16:creationId xmlns:a16="http://schemas.microsoft.com/office/drawing/2014/main" id="{18EB7660-88A9-440B-94B7-2BDC3BA237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2718317"/>
              </p:ext>
            </p:extLst>
          </p:nvPr>
        </p:nvGraphicFramePr>
        <p:xfrm>
          <a:off x="250001" y="5659550"/>
          <a:ext cx="8643998" cy="8890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15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289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89032">
                <a:tc>
                  <a:txBody>
                    <a:bodyPr/>
                    <a:lstStyle/>
                    <a:p>
                      <a:r>
                        <a:rPr lang="pt-BR" sz="2400" dirty="0">
                          <a:solidFill>
                            <a:schemeClr val="tx1"/>
                          </a:solidFill>
                        </a:rPr>
                        <a:t>Excesso na Arrecadação </a:t>
                      </a:r>
                      <a:r>
                        <a:rPr lang="pt-BR" sz="2400" baseline="0" dirty="0">
                          <a:solidFill>
                            <a:schemeClr val="tx1"/>
                          </a:solidFill>
                        </a:rPr>
                        <a:t>até Abril/26</a:t>
                      </a:r>
                      <a:endParaRPr lang="pt-BR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400" b="1" dirty="0">
                          <a:solidFill>
                            <a:schemeClr val="tx1"/>
                          </a:solidFill>
                        </a:rPr>
                        <a:t>R$      2.119.199,54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261551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DF1A81-3EDC-4FF5-AC6C-CAB9BEA437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85208"/>
            <a:ext cx="8712968" cy="6656160"/>
          </a:xfr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pt-BR" sz="6000" b="1" dirty="0"/>
              <a:t>EXECUÇÃO</a:t>
            </a:r>
            <a:br>
              <a:rPr lang="pt-BR" sz="6000" b="1" dirty="0"/>
            </a:br>
            <a:r>
              <a:rPr lang="pt-BR" sz="6000" b="1" dirty="0"/>
              <a:t> DA</a:t>
            </a:r>
            <a:br>
              <a:rPr lang="pt-BR" sz="6000" b="1" dirty="0"/>
            </a:br>
            <a:r>
              <a:rPr lang="pt-BR" sz="6000" b="1" dirty="0"/>
              <a:t> DESPESA</a:t>
            </a:r>
            <a:br>
              <a:rPr lang="pt-BR" sz="6000" b="1" dirty="0"/>
            </a:br>
            <a:br>
              <a:rPr lang="pt-BR" sz="6000" b="1" dirty="0"/>
            </a:br>
            <a:r>
              <a:rPr lang="pt-BR" sz="6000" b="1" dirty="0"/>
              <a:t>1º Quadrimestre/26</a:t>
            </a:r>
          </a:p>
        </p:txBody>
      </p:sp>
    </p:spTree>
    <p:extLst>
      <p:ext uri="{BB962C8B-B14F-4D97-AF65-F5344CB8AC3E}">
        <p14:creationId xmlns:p14="http://schemas.microsoft.com/office/powerpoint/2010/main" val="177675639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8B162A72-26E2-42A4-9E0B-A9677BE4A3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2999820"/>
              </p:ext>
            </p:extLst>
          </p:nvPr>
        </p:nvGraphicFramePr>
        <p:xfrm>
          <a:off x="5879951" y="1187759"/>
          <a:ext cx="3116965" cy="266625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76062">
                  <a:extLst>
                    <a:ext uri="{9D8B030D-6E8A-4147-A177-3AD203B41FA5}">
                      <a16:colId xmlns:a16="http://schemas.microsoft.com/office/drawing/2014/main" val="2332540224"/>
                    </a:ext>
                  </a:extLst>
                </a:gridCol>
                <a:gridCol w="1540903">
                  <a:extLst>
                    <a:ext uri="{9D8B030D-6E8A-4147-A177-3AD203B41FA5}">
                      <a16:colId xmlns:a16="http://schemas.microsoft.com/office/drawing/2014/main" val="367423065"/>
                    </a:ext>
                  </a:extLst>
                </a:gridCol>
              </a:tblGrid>
              <a:tr h="874402"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DESPESA EMPENHADA</a:t>
                      </a:r>
                    </a:p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1º QUAD-26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VARIAÇÃO</a:t>
                      </a:r>
                    </a:p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EMPENHADA X PREVISTA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6326388"/>
                  </a:ext>
                </a:extLst>
              </a:tr>
              <a:tr h="292129"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9.637.236,87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16,77%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712325"/>
                  </a:ext>
                </a:extLst>
              </a:tr>
              <a:tr h="303882"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11.166,91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67,00%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8554558"/>
                  </a:ext>
                </a:extLst>
              </a:tr>
              <a:tr h="298960"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17.302.314,98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67,52%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0942979"/>
                  </a:ext>
                </a:extLst>
              </a:tr>
              <a:tr h="298960"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26.950.718,76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44,90%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8505935"/>
                  </a:ext>
                </a:extLst>
              </a:tr>
              <a:tr h="298960">
                <a:tc>
                  <a:txBody>
                    <a:bodyPr/>
                    <a:lstStyle/>
                    <a:p>
                      <a:pPr algn="r" fontAlgn="b"/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3346815"/>
                  </a:ext>
                </a:extLst>
              </a:tr>
              <a:tr h="298960"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26.950.718,76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44,90%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3621839"/>
                  </a:ext>
                </a:extLst>
              </a:tr>
            </a:tbl>
          </a:graphicData>
        </a:graphic>
      </p:graphicFrame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D7F0696A-AE90-40C3-8B60-29E6B921EA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946685"/>
              </p:ext>
            </p:extLst>
          </p:nvPr>
        </p:nvGraphicFramePr>
        <p:xfrm>
          <a:off x="214282" y="285728"/>
          <a:ext cx="8786874" cy="827229"/>
        </p:xfrm>
        <a:graphic>
          <a:graphicData uri="http://schemas.openxmlformats.org/drawingml/2006/table">
            <a:tbl>
              <a:tblPr/>
              <a:tblGrid>
                <a:gridCol w="8786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27229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DESPESAS ORÇAMENTÁRIAS</a:t>
                      </a:r>
                    </a:p>
                    <a:p>
                      <a:pPr algn="ctr" rtl="0" fontAlgn="b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1º QUADRIMESTRE/26 - CONSOLIDADO</a:t>
                      </a:r>
                    </a:p>
                    <a:p>
                      <a:pPr algn="ctr" rtl="0" fontAlgn="b"/>
                      <a:endParaRPr lang="pt-BR" sz="10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8895" marR="8895" marT="88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B3A52430-5EDD-42AF-B183-34402A6B58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0256467"/>
              </p:ext>
            </p:extLst>
          </p:nvPr>
        </p:nvGraphicFramePr>
        <p:xfrm>
          <a:off x="5879951" y="3883326"/>
          <a:ext cx="3133011" cy="196561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84176">
                  <a:extLst>
                    <a:ext uri="{9D8B030D-6E8A-4147-A177-3AD203B41FA5}">
                      <a16:colId xmlns:a16="http://schemas.microsoft.com/office/drawing/2014/main" val="3605084310"/>
                    </a:ext>
                  </a:extLst>
                </a:gridCol>
                <a:gridCol w="1548835">
                  <a:extLst>
                    <a:ext uri="{9D8B030D-6E8A-4147-A177-3AD203B41FA5}">
                      <a16:colId xmlns:a16="http://schemas.microsoft.com/office/drawing/2014/main" val="482452865"/>
                    </a:ext>
                  </a:extLst>
                </a:gridCol>
              </a:tblGrid>
              <a:tr h="439085">
                <a:tc>
                  <a:txBody>
                    <a:bodyPr/>
                    <a:lstStyle/>
                    <a:p>
                      <a:pPr algn="r" fontAlgn="b"/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0927689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23.697.836,18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420,65%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4754255"/>
                  </a:ext>
                </a:extLst>
              </a:tr>
              <a:tr h="388829"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48322086"/>
                  </a:ext>
                </a:extLst>
              </a:tr>
              <a:tr h="388829"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102.614,49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2,61%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17800866"/>
                  </a:ext>
                </a:extLst>
              </a:tr>
              <a:tr h="388829"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23.800.450,67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392,25%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5835925"/>
                  </a:ext>
                </a:extLst>
              </a:tr>
            </a:tbl>
          </a:graphicData>
        </a:graphic>
      </p:graphicFrame>
      <p:graphicFrame>
        <p:nvGraphicFramePr>
          <p:cNvPr id="8" name="Tabela 7">
            <a:extLst>
              <a:ext uri="{FF2B5EF4-FFF2-40B4-BE49-F238E27FC236}">
                <a16:creationId xmlns:a16="http://schemas.microsoft.com/office/drawing/2014/main" id="{989FC196-0649-4BF5-9476-3109AE5703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4891343"/>
              </p:ext>
            </p:extLst>
          </p:nvPr>
        </p:nvGraphicFramePr>
        <p:xfrm>
          <a:off x="187236" y="1186891"/>
          <a:ext cx="3974752" cy="26498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90576">
                  <a:extLst>
                    <a:ext uri="{9D8B030D-6E8A-4147-A177-3AD203B41FA5}">
                      <a16:colId xmlns:a16="http://schemas.microsoft.com/office/drawing/2014/main" val="634191838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val="252609565"/>
                    </a:ext>
                  </a:extLst>
                </a:gridCol>
              </a:tblGrid>
              <a:tr h="863607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b="1" u="none" strike="noStrike" dirty="0">
                          <a:effectLst/>
                          <a:latin typeface="+mn-lt"/>
                        </a:rPr>
                        <a:t>DESPESAS CORRENTES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CATEGORIA ECONÔMICA</a:t>
                      </a:r>
                      <a:endParaRPr lang="pt-BR" sz="1600" b="1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PREVISÃO</a:t>
                      </a:r>
                    </a:p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ANUAL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6820725"/>
                  </a:ext>
                </a:extLst>
              </a:tr>
              <a:tr h="295269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Pessoal e Encargos Sociais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24.759.497,15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2806180"/>
                  </a:ext>
                </a:extLst>
              </a:tr>
              <a:tr h="309868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Juros e Encargos da Dívida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50.000,00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2183832"/>
                  </a:ext>
                </a:extLst>
              </a:tr>
              <a:tr h="295269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Outras Despesas Correntes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30.985.602,85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6273386"/>
                  </a:ext>
                </a:extLst>
              </a:tr>
              <a:tr h="295269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1" u="none" strike="noStrike" dirty="0">
                          <a:effectLst/>
                        </a:rPr>
                        <a:t>SOMA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55.795.100,00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7105919"/>
                  </a:ext>
                </a:extLst>
              </a:tr>
              <a:tr h="295269">
                <a:tc>
                  <a:txBody>
                    <a:bodyPr/>
                    <a:lstStyle/>
                    <a:p>
                      <a:pPr algn="l" fontAlgn="b"/>
                      <a:endParaRPr lang="pt-BR" sz="16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pt-BR" sz="16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6042144"/>
                  </a:ext>
                </a:extLst>
              </a:tr>
              <a:tr h="295269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55.795.100,00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3547727"/>
                  </a:ext>
                </a:extLst>
              </a:tr>
            </a:tbl>
          </a:graphicData>
        </a:graphic>
      </p:graphicFrame>
      <p:graphicFrame>
        <p:nvGraphicFramePr>
          <p:cNvPr id="9" name="Tabela 8">
            <a:extLst>
              <a:ext uri="{FF2B5EF4-FFF2-40B4-BE49-F238E27FC236}">
                <a16:creationId xmlns:a16="http://schemas.microsoft.com/office/drawing/2014/main" id="{E6260010-94F4-460F-B8FD-4DE7DE0C50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8484806"/>
              </p:ext>
            </p:extLst>
          </p:nvPr>
        </p:nvGraphicFramePr>
        <p:xfrm>
          <a:off x="187236" y="3886981"/>
          <a:ext cx="3974752" cy="231649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90576">
                  <a:extLst>
                    <a:ext uri="{9D8B030D-6E8A-4147-A177-3AD203B41FA5}">
                      <a16:colId xmlns:a16="http://schemas.microsoft.com/office/drawing/2014/main" val="4103555950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val="3741794855"/>
                    </a:ext>
                  </a:extLst>
                </a:gridCol>
              </a:tblGrid>
              <a:tr h="386098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DESPESA DE CAPITAL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6689252"/>
                  </a:ext>
                </a:extLst>
              </a:tr>
              <a:tr h="386053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Investimentos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13.654.900,00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59799729"/>
                  </a:ext>
                </a:extLst>
              </a:tr>
              <a:tr h="386053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Inversões Financeiras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550.000,00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2779951"/>
                  </a:ext>
                </a:extLst>
              </a:tr>
              <a:tr h="386098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Amortização de Dívida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300.000,00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7372772"/>
                  </a:ext>
                </a:extLst>
              </a:tr>
              <a:tr h="386098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SOMA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14.504.900,00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6585627"/>
                  </a:ext>
                </a:extLst>
              </a:tr>
              <a:tr h="386098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pt-BR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3420781"/>
                  </a:ext>
                </a:extLst>
              </a:tr>
            </a:tbl>
          </a:graphicData>
        </a:graphic>
      </p:graphicFrame>
      <p:graphicFrame>
        <p:nvGraphicFramePr>
          <p:cNvPr id="10" name="Tabela 9">
            <a:extLst>
              <a:ext uri="{FF2B5EF4-FFF2-40B4-BE49-F238E27FC236}">
                <a16:creationId xmlns:a16="http://schemas.microsoft.com/office/drawing/2014/main" id="{8EC4975A-330E-4CD1-8FE8-98C7823994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4626298"/>
              </p:ext>
            </p:extLst>
          </p:nvPr>
        </p:nvGraphicFramePr>
        <p:xfrm>
          <a:off x="4189415" y="1180843"/>
          <a:ext cx="1656184" cy="267370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56184">
                  <a:extLst>
                    <a:ext uri="{9D8B030D-6E8A-4147-A177-3AD203B41FA5}">
                      <a16:colId xmlns:a16="http://schemas.microsoft.com/office/drawing/2014/main" val="3433860565"/>
                    </a:ext>
                  </a:extLst>
                </a:gridCol>
              </a:tblGrid>
              <a:tr h="87361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PROJETADO</a:t>
                      </a:r>
                    </a:p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1º QUAD-2026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9365547"/>
                  </a:ext>
                </a:extLst>
              </a:tr>
              <a:tr h="291866"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8.253.165,72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8534204"/>
                  </a:ext>
                </a:extLst>
              </a:tr>
              <a:tr h="313459"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16.666,67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5843765"/>
                  </a:ext>
                </a:extLst>
              </a:tr>
              <a:tr h="298691"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10.328.534,28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0158061"/>
                  </a:ext>
                </a:extLst>
              </a:tr>
              <a:tr h="298691"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18.598.366,67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6833356"/>
                  </a:ext>
                </a:extLst>
              </a:tr>
              <a:tr h="298691">
                <a:tc>
                  <a:txBody>
                    <a:bodyPr/>
                    <a:lstStyle/>
                    <a:p>
                      <a:pPr algn="r" fontAlgn="b"/>
                      <a:endParaRPr lang="pt-BR" sz="16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14893259"/>
                  </a:ext>
                </a:extLst>
              </a:tr>
              <a:tr h="298691"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18.598.366,67</a:t>
                      </a:r>
                      <a:endParaRPr lang="pt-BR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926934"/>
                  </a:ext>
                </a:extLst>
              </a:tr>
            </a:tbl>
          </a:graphicData>
        </a:graphic>
      </p:graphicFrame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FDAF02B2-4B56-BC5C-E85A-D1482B9FE0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9519743"/>
              </p:ext>
            </p:extLst>
          </p:nvPr>
        </p:nvGraphicFramePr>
        <p:xfrm>
          <a:off x="4189415" y="3886982"/>
          <a:ext cx="1656184" cy="194116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56184">
                  <a:extLst>
                    <a:ext uri="{9D8B030D-6E8A-4147-A177-3AD203B41FA5}">
                      <a16:colId xmlns:a16="http://schemas.microsoft.com/office/drawing/2014/main" val="1421319892"/>
                    </a:ext>
                  </a:extLst>
                </a:gridCol>
              </a:tblGrid>
              <a:tr h="413428">
                <a:tc>
                  <a:txBody>
                    <a:bodyPr/>
                    <a:lstStyle/>
                    <a:p>
                      <a:pPr algn="r" fontAlgn="b"/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9776399"/>
                  </a:ext>
                </a:extLst>
              </a:tr>
              <a:tr h="366524"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4.551.633,33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35223972"/>
                  </a:ext>
                </a:extLst>
              </a:tr>
              <a:tr h="387070"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183.333,33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58789122"/>
                  </a:ext>
                </a:extLst>
              </a:tr>
              <a:tr h="387070"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100.000,00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5805118"/>
                  </a:ext>
                </a:extLst>
              </a:tr>
              <a:tr h="387070"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4.834.966,67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8455959"/>
                  </a:ext>
                </a:extLst>
              </a:tr>
            </a:tbl>
          </a:graphicData>
        </a:graphic>
      </p:graphicFrame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971D9B43-3BB9-E796-2E2A-509EED1831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9046117"/>
              </p:ext>
            </p:extLst>
          </p:nvPr>
        </p:nvGraphicFramePr>
        <p:xfrm>
          <a:off x="187236" y="5867696"/>
          <a:ext cx="3974752" cy="77219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90576">
                  <a:extLst>
                    <a:ext uri="{9D8B030D-6E8A-4147-A177-3AD203B41FA5}">
                      <a16:colId xmlns:a16="http://schemas.microsoft.com/office/drawing/2014/main" val="2482397704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val="2382891497"/>
                    </a:ext>
                  </a:extLst>
                </a:gridCol>
              </a:tblGrid>
              <a:tr h="386098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RESERVA CONTINGÊNCIA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2.200.000,00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26178694"/>
                  </a:ext>
                </a:extLst>
              </a:tr>
              <a:tr h="386098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72.500.000,00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0960632"/>
                  </a:ext>
                </a:extLst>
              </a:tr>
            </a:tbl>
          </a:graphicData>
        </a:graphic>
      </p:graphicFrame>
      <p:graphicFrame>
        <p:nvGraphicFramePr>
          <p:cNvPr id="12" name="Tabela 11">
            <a:extLst>
              <a:ext uri="{FF2B5EF4-FFF2-40B4-BE49-F238E27FC236}">
                <a16:creationId xmlns:a16="http://schemas.microsoft.com/office/drawing/2014/main" id="{02F1642C-9278-55BF-0710-E47AA83827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5696203"/>
              </p:ext>
            </p:extLst>
          </p:nvPr>
        </p:nvGraphicFramePr>
        <p:xfrm>
          <a:off x="4218827" y="5867696"/>
          <a:ext cx="1620179" cy="76267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20179">
                  <a:extLst>
                    <a:ext uri="{9D8B030D-6E8A-4147-A177-3AD203B41FA5}">
                      <a16:colId xmlns:a16="http://schemas.microsoft.com/office/drawing/2014/main" val="198675976"/>
                    </a:ext>
                  </a:extLst>
                </a:gridCol>
              </a:tblGrid>
              <a:tr h="381338"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733.333,33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5387039"/>
                  </a:ext>
                </a:extLst>
              </a:tr>
              <a:tr h="381338"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24.166.666,67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6479678"/>
                  </a:ext>
                </a:extLst>
              </a:tr>
            </a:tbl>
          </a:graphicData>
        </a:graphic>
      </p:graphicFrame>
      <p:graphicFrame>
        <p:nvGraphicFramePr>
          <p:cNvPr id="15" name="Tabela 14">
            <a:extLst>
              <a:ext uri="{FF2B5EF4-FFF2-40B4-BE49-F238E27FC236}">
                <a16:creationId xmlns:a16="http://schemas.microsoft.com/office/drawing/2014/main" id="{9C92EB11-420B-10A6-CA36-0577E57FCE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8533667"/>
              </p:ext>
            </p:extLst>
          </p:nvPr>
        </p:nvGraphicFramePr>
        <p:xfrm>
          <a:off x="5879951" y="5859702"/>
          <a:ext cx="3153511" cy="76267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94542">
                  <a:extLst>
                    <a:ext uri="{9D8B030D-6E8A-4147-A177-3AD203B41FA5}">
                      <a16:colId xmlns:a16="http://schemas.microsoft.com/office/drawing/2014/main" val="1941125865"/>
                    </a:ext>
                  </a:extLst>
                </a:gridCol>
                <a:gridCol w="1558969">
                  <a:extLst>
                    <a:ext uri="{9D8B030D-6E8A-4147-A177-3AD203B41FA5}">
                      <a16:colId xmlns:a16="http://schemas.microsoft.com/office/drawing/2014/main" val="4145055422"/>
                    </a:ext>
                  </a:extLst>
                </a:gridCol>
              </a:tblGrid>
              <a:tr h="381338">
                <a:tc>
                  <a:txBody>
                    <a:bodyPr/>
                    <a:lstStyle/>
                    <a:p>
                      <a:pPr algn="r" fontAlgn="b"/>
                      <a:endParaRPr lang="pt-BR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pt-BR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37643505"/>
                  </a:ext>
                </a:extLst>
              </a:tr>
              <a:tr h="381338"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50.751.169,43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110,00%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02034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3732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e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4575105"/>
              </p:ext>
            </p:extLst>
          </p:nvPr>
        </p:nvGraphicFramePr>
        <p:xfrm>
          <a:off x="251520" y="1043245"/>
          <a:ext cx="1368152" cy="5759063"/>
        </p:xfrm>
        <a:graphic>
          <a:graphicData uri="http://schemas.openxmlformats.org/drawingml/2006/table">
            <a:tbl>
              <a:tblPr/>
              <a:tblGrid>
                <a:gridCol w="13681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69222">
                <a:tc>
                  <a:txBody>
                    <a:bodyPr/>
                    <a:lstStyle/>
                    <a:p>
                      <a:pPr algn="ctr" fontAlgn="b"/>
                      <a:r>
                        <a:rPr lang="pt-BR" sz="15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ÓRGÃO</a:t>
                      </a:r>
                    </a:p>
                  </a:txBody>
                  <a:tcPr marL="5991" marR="5991" marT="59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1593">
                <a:tc>
                  <a:txBody>
                    <a:bodyPr/>
                    <a:lstStyle/>
                    <a:p>
                      <a:pPr algn="l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GABINETE DO PREFEITO</a:t>
                      </a:r>
                    </a:p>
                  </a:txBody>
                  <a:tcPr marL="5991" marR="5991" marT="59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1593">
                <a:tc>
                  <a:txBody>
                    <a:bodyPr/>
                    <a:lstStyle/>
                    <a:p>
                      <a:pPr algn="l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ASSESSORIA TÉCNICA</a:t>
                      </a:r>
                    </a:p>
                  </a:txBody>
                  <a:tcPr marL="5991" marR="5991" marT="59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08492">
                <a:tc>
                  <a:txBody>
                    <a:bodyPr/>
                    <a:lstStyle/>
                    <a:p>
                      <a:pPr algn="l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ADMINISTRAÇÃO E REC. HUMANOS</a:t>
                      </a:r>
                    </a:p>
                  </a:txBody>
                  <a:tcPr marL="5991" marR="5991" marT="59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31593">
                <a:tc>
                  <a:txBody>
                    <a:bodyPr/>
                    <a:lstStyle/>
                    <a:p>
                      <a:pPr algn="l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FINANÇAS E ORÇAMENTO</a:t>
                      </a:r>
                    </a:p>
                  </a:txBody>
                  <a:tcPr marL="5991" marR="5991" marT="59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84845">
                <a:tc>
                  <a:txBody>
                    <a:bodyPr/>
                    <a:lstStyle/>
                    <a:p>
                      <a:pPr algn="l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OBRAS E SERVIÇOS URBANOS </a:t>
                      </a:r>
                    </a:p>
                  </a:txBody>
                  <a:tcPr marL="5991" marR="5991" marT="59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31593">
                <a:tc>
                  <a:txBody>
                    <a:bodyPr/>
                    <a:lstStyle/>
                    <a:p>
                      <a:pPr algn="l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EDUCAÇÃO</a:t>
                      </a:r>
                    </a:p>
                  </a:txBody>
                  <a:tcPr marL="5991" marR="5991" marT="59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31593">
                <a:tc>
                  <a:txBody>
                    <a:bodyPr/>
                    <a:lstStyle/>
                    <a:p>
                      <a:pPr algn="l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ASSISTÊNCIA SOCIAL</a:t>
                      </a:r>
                    </a:p>
                  </a:txBody>
                  <a:tcPr marL="5991" marR="5991" marT="59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31593">
                <a:tc>
                  <a:txBody>
                    <a:bodyPr/>
                    <a:lstStyle/>
                    <a:p>
                      <a:pPr algn="l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RESERVA DE CONTINGÊNCIA</a:t>
                      </a:r>
                    </a:p>
                  </a:txBody>
                  <a:tcPr marL="5991" marR="5991" marT="59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506BEC7D-A043-4745-B35C-9B16FEA75B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2109721"/>
              </p:ext>
            </p:extLst>
          </p:nvPr>
        </p:nvGraphicFramePr>
        <p:xfrm>
          <a:off x="1658842" y="1043244"/>
          <a:ext cx="1302254" cy="5758690"/>
        </p:xfrm>
        <a:graphic>
          <a:graphicData uri="http://schemas.openxmlformats.org/drawingml/2006/table">
            <a:tbl>
              <a:tblPr/>
              <a:tblGrid>
                <a:gridCol w="1302254">
                  <a:extLst>
                    <a:ext uri="{9D8B030D-6E8A-4147-A177-3AD203B41FA5}">
                      <a16:colId xmlns:a16="http://schemas.microsoft.com/office/drawing/2014/main" val="268119021"/>
                    </a:ext>
                  </a:extLst>
                </a:gridCol>
              </a:tblGrid>
              <a:tr h="574933">
                <a:tc>
                  <a:txBody>
                    <a:bodyPr/>
                    <a:lstStyle/>
                    <a:p>
                      <a:pPr algn="ctr" fontAlgn="b"/>
                      <a:r>
                        <a:rPr lang="pt-BR" sz="15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ORÇADO</a:t>
                      </a:r>
                    </a:p>
                  </a:txBody>
                  <a:tcPr marL="5991" marR="5991" marT="59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4818172"/>
                  </a:ext>
                </a:extLst>
              </a:tr>
              <a:tr h="637929">
                <a:tc>
                  <a:txBody>
                    <a:bodyPr/>
                    <a:lstStyle/>
                    <a:p>
                      <a:pPr algn="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1.633.545,54</a:t>
                      </a:r>
                    </a:p>
                  </a:txBody>
                  <a:tcPr marL="5358" marR="5358" marT="53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7493170"/>
                  </a:ext>
                </a:extLst>
              </a:tr>
              <a:tr h="637929">
                <a:tc>
                  <a:txBody>
                    <a:bodyPr/>
                    <a:lstStyle/>
                    <a:p>
                      <a:pPr algn="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40.000,00</a:t>
                      </a:r>
                    </a:p>
                  </a:txBody>
                  <a:tcPr marL="5358" marR="5358" marT="53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8700126"/>
                  </a:ext>
                </a:extLst>
              </a:tr>
              <a:tr h="637929">
                <a:tc>
                  <a:txBody>
                    <a:bodyPr/>
                    <a:lstStyle/>
                    <a:p>
                      <a:pPr algn="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1.685.000,00</a:t>
                      </a:r>
                    </a:p>
                  </a:txBody>
                  <a:tcPr marL="5358" marR="5358" marT="53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1789648"/>
                  </a:ext>
                </a:extLst>
              </a:tr>
              <a:tr h="645898">
                <a:tc>
                  <a:txBody>
                    <a:bodyPr/>
                    <a:lstStyle/>
                    <a:p>
                      <a:pPr algn="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2.715.000,00</a:t>
                      </a:r>
                    </a:p>
                  </a:txBody>
                  <a:tcPr marL="5358" marR="5358" marT="53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1792372"/>
                  </a:ext>
                </a:extLst>
              </a:tr>
              <a:tr h="710285">
                <a:tc>
                  <a:txBody>
                    <a:bodyPr/>
                    <a:lstStyle/>
                    <a:p>
                      <a:pPr algn="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8.550.554,46</a:t>
                      </a:r>
                    </a:p>
                  </a:txBody>
                  <a:tcPr marL="5358" marR="5358" marT="53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4074373"/>
                  </a:ext>
                </a:extLst>
              </a:tr>
              <a:tr h="637929">
                <a:tc>
                  <a:txBody>
                    <a:bodyPr/>
                    <a:lstStyle/>
                    <a:p>
                      <a:pPr algn="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23.600.000,00</a:t>
                      </a:r>
                    </a:p>
                  </a:txBody>
                  <a:tcPr marL="5358" marR="5358" marT="53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1303779"/>
                  </a:ext>
                </a:extLst>
              </a:tr>
              <a:tr h="637929">
                <a:tc>
                  <a:txBody>
                    <a:bodyPr/>
                    <a:lstStyle/>
                    <a:p>
                      <a:pPr algn="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3.001.150,00</a:t>
                      </a:r>
                    </a:p>
                  </a:txBody>
                  <a:tcPr marL="5358" marR="5358" marT="53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2586277"/>
                  </a:ext>
                </a:extLst>
              </a:tr>
              <a:tr h="637929"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2.200.000,00</a:t>
                      </a:r>
                    </a:p>
                  </a:txBody>
                  <a:tcPr marL="5991" marR="5991" marT="59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7933715"/>
                  </a:ext>
                </a:extLst>
              </a:tr>
            </a:tbl>
          </a:graphicData>
        </a:graphic>
      </p:graphicFrame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6DA2B505-C8BF-4A40-9272-7BBEDF0805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8397987"/>
              </p:ext>
            </p:extLst>
          </p:nvPr>
        </p:nvGraphicFramePr>
        <p:xfrm>
          <a:off x="4371666" y="1038691"/>
          <a:ext cx="1196706" cy="5758544"/>
        </p:xfrm>
        <a:graphic>
          <a:graphicData uri="http://schemas.openxmlformats.org/drawingml/2006/table">
            <a:tbl>
              <a:tblPr/>
              <a:tblGrid>
                <a:gridCol w="1196706">
                  <a:extLst>
                    <a:ext uri="{9D8B030D-6E8A-4147-A177-3AD203B41FA5}">
                      <a16:colId xmlns:a16="http://schemas.microsoft.com/office/drawing/2014/main" val="4176654788"/>
                    </a:ext>
                  </a:extLst>
                </a:gridCol>
              </a:tblGrid>
              <a:tr h="586389">
                <a:tc>
                  <a:txBody>
                    <a:bodyPr/>
                    <a:lstStyle/>
                    <a:p>
                      <a:pPr algn="ctr" fontAlgn="b"/>
                      <a:r>
                        <a:rPr lang="pt-BR" sz="15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PROJETADO</a:t>
                      </a:r>
                    </a:p>
                    <a:p>
                      <a:pPr algn="ctr" fontAlgn="b"/>
                      <a:r>
                        <a:rPr lang="pt-BR" sz="15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1º QUAD.</a:t>
                      </a:r>
                    </a:p>
                  </a:txBody>
                  <a:tcPr marL="5991" marR="5991" marT="59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0362206"/>
                  </a:ext>
                </a:extLst>
              </a:tr>
              <a:tr h="638760">
                <a:tc>
                  <a:txBody>
                    <a:bodyPr/>
                    <a:lstStyle/>
                    <a:p>
                      <a:pPr algn="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544.515,18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2780669"/>
                  </a:ext>
                </a:extLst>
              </a:tr>
              <a:tr h="661104">
                <a:tc>
                  <a:txBody>
                    <a:bodyPr/>
                    <a:lstStyle/>
                    <a:p>
                      <a:pPr algn="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13.333,33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8442693"/>
                  </a:ext>
                </a:extLst>
              </a:tr>
              <a:tr h="638760">
                <a:tc>
                  <a:txBody>
                    <a:bodyPr/>
                    <a:lstStyle/>
                    <a:p>
                      <a:pPr algn="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561.666,66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7364803"/>
                  </a:ext>
                </a:extLst>
              </a:tr>
              <a:tr h="678491">
                <a:tc>
                  <a:txBody>
                    <a:bodyPr/>
                    <a:lstStyle/>
                    <a:p>
                      <a:pPr algn="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905.000,00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6422984"/>
                  </a:ext>
                </a:extLst>
              </a:tr>
              <a:tr h="638760">
                <a:tc>
                  <a:txBody>
                    <a:bodyPr/>
                    <a:lstStyle/>
                    <a:p>
                      <a:pPr algn="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11.400.739,28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5166835"/>
                  </a:ext>
                </a:extLst>
              </a:tr>
              <a:tr h="638760">
                <a:tc>
                  <a:txBody>
                    <a:bodyPr/>
                    <a:lstStyle/>
                    <a:p>
                      <a:pPr algn="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7.866.666,66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5505577"/>
                  </a:ext>
                </a:extLst>
              </a:tr>
              <a:tr h="638760">
                <a:tc>
                  <a:txBody>
                    <a:bodyPr/>
                    <a:lstStyle/>
                    <a:p>
                      <a:pPr algn="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1.000.383,33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1597549"/>
                  </a:ext>
                </a:extLst>
              </a:tr>
              <a:tr h="638760">
                <a:tc>
                  <a:txBody>
                    <a:bodyPr/>
                    <a:lstStyle/>
                    <a:p>
                      <a:pPr algn="r" fontAlgn="b"/>
                      <a:endParaRPr lang="pt-BR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8193277"/>
                  </a:ext>
                </a:extLst>
              </a:tr>
            </a:tbl>
          </a:graphicData>
        </a:graphic>
      </p:graphicFrame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40E8FFBD-B997-4406-92F1-32DC327DB9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4659637"/>
              </p:ext>
            </p:extLst>
          </p:nvPr>
        </p:nvGraphicFramePr>
        <p:xfrm>
          <a:off x="6918674" y="1048759"/>
          <a:ext cx="1136438" cy="5756669"/>
        </p:xfrm>
        <a:graphic>
          <a:graphicData uri="http://schemas.openxmlformats.org/drawingml/2006/table">
            <a:tbl>
              <a:tblPr/>
              <a:tblGrid>
                <a:gridCol w="1136438">
                  <a:extLst>
                    <a:ext uri="{9D8B030D-6E8A-4147-A177-3AD203B41FA5}">
                      <a16:colId xmlns:a16="http://schemas.microsoft.com/office/drawing/2014/main" val="2667920780"/>
                    </a:ext>
                  </a:extLst>
                </a:gridCol>
              </a:tblGrid>
              <a:tr h="582861">
                <a:tc>
                  <a:txBody>
                    <a:bodyPr/>
                    <a:lstStyle/>
                    <a:p>
                      <a:pPr algn="ctr" fontAlgn="b"/>
                      <a:r>
                        <a:rPr lang="pt-BR" sz="15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EXECUTADO</a:t>
                      </a:r>
                    </a:p>
                  </a:txBody>
                  <a:tcPr marL="5991" marR="5991" marT="59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5299869"/>
                  </a:ext>
                </a:extLst>
              </a:tr>
              <a:tr h="646726">
                <a:tc>
                  <a:txBody>
                    <a:bodyPr/>
                    <a:lstStyle/>
                    <a:p>
                      <a:pPr algn="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</a:rPr>
                        <a:t>460.993,24</a:t>
                      </a:r>
                    </a:p>
                  </a:txBody>
                  <a:tcPr marL="5991" marR="5991" marT="59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2183338"/>
                  </a:ext>
                </a:extLst>
              </a:tr>
              <a:tr h="646726">
                <a:tc>
                  <a:txBody>
                    <a:bodyPr/>
                    <a:lstStyle/>
                    <a:p>
                      <a:pPr algn="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</a:rPr>
                        <a:t>177.512,78</a:t>
                      </a:r>
                    </a:p>
                  </a:txBody>
                  <a:tcPr marL="5991" marR="5991" marT="59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9053435"/>
                  </a:ext>
                </a:extLst>
              </a:tr>
              <a:tr h="646726">
                <a:tc>
                  <a:txBody>
                    <a:bodyPr/>
                    <a:lstStyle/>
                    <a:p>
                      <a:pPr algn="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</a:rPr>
                        <a:t>520.668,37</a:t>
                      </a:r>
                    </a:p>
                  </a:txBody>
                  <a:tcPr marL="5991" marR="5991" marT="59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1006249"/>
                  </a:ext>
                </a:extLst>
              </a:tr>
              <a:tr h="646726">
                <a:tc>
                  <a:txBody>
                    <a:bodyPr/>
                    <a:lstStyle/>
                    <a:p>
                      <a:pPr algn="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</a:rPr>
                        <a:t>880.838,50</a:t>
                      </a:r>
                    </a:p>
                  </a:txBody>
                  <a:tcPr marL="5991" marR="5991" marT="59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0606360"/>
                  </a:ext>
                </a:extLst>
              </a:tr>
              <a:tr h="646726">
                <a:tc>
                  <a:txBody>
                    <a:bodyPr/>
                    <a:lstStyle/>
                    <a:p>
                      <a:pPr algn="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</a:rPr>
                        <a:t>5.161.889,62</a:t>
                      </a:r>
                    </a:p>
                  </a:txBody>
                  <a:tcPr marL="5991" marR="5991" marT="59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4785785"/>
                  </a:ext>
                </a:extLst>
              </a:tr>
              <a:tr h="646726">
                <a:tc>
                  <a:txBody>
                    <a:bodyPr/>
                    <a:lstStyle/>
                    <a:p>
                      <a:pPr algn="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</a:rPr>
                        <a:t>7.412.492,19</a:t>
                      </a:r>
                    </a:p>
                  </a:txBody>
                  <a:tcPr marL="5991" marR="5991" marT="59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9807836"/>
                  </a:ext>
                </a:extLst>
              </a:tr>
              <a:tr h="646726">
                <a:tc>
                  <a:txBody>
                    <a:bodyPr/>
                    <a:lstStyle/>
                    <a:p>
                      <a:pPr algn="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</a:rPr>
                        <a:t>567.070,80</a:t>
                      </a:r>
                    </a:p>
                  </a:txBody>
                  <a:tcPr marL="5991" marR="5991" marT="59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8993979"/>
                  </a:ext>
                </a:extLst>
              </a:tr>
              <a:tr h="646726">
                <a:tc>
                  <a:txBody>
                    <a:bodyPr/>
                    <a:lstStyle/>
                    <a:p>
                      <a:pPr algn="ctr" fontAlgn="b"/>
                      <a:endParaRPr lang="pt-BR" sz="1500" b="0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</a:endParaRPr>
                    </a:p>
                  </a:txBody>
                  <a:tcPr marL="5991" marR="5991" marT="59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7953930"/>
                  </a:ext>
                </a:extLst>
              </a:tr>
            </a:tbl>
          </a:graphicData>
        </a:graphic>
      </p:graphicFrame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8DF62BF7-9609-43B8-86A3-9E9E5234E3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5224399"/>
              </p:ext>
            </p:extLst>
          </p:nvPr>
        </p:nvGraphicFramePr>
        <p:xfrm>
          <a:off x="8109270" y="1045266"/>
          <a:ext cx="960064" cy="5756669"/>
        </p:xfrm>
        <a:graphic>
          <a:graphicData uri="http://schemas.openxmlformats.org/drawingml/2006/table">
            <a:tbl>
              <a:tblPr/>
              <a:tblGrid>
                <a:gridCol w="960064">
                  <a:extLst>
                    <a:ext uri="{9D8B030D-6E8A-4147-A177-3AD203B41FA5}">
                      <a16:colId xmlns:a16="http://schemas.microsoft.com/office/drawing/2014/main" val="3773965070"/>
                    </a:ext>
                  </a:extLst>
                </a:gridCol>
              </a:tblGrid>
              <a:tr h="582861">
                <a:tc>
                  <a:txBody>
                    <a:bodyPr/>
                    <a:lstStyle/>
                    <a:p>
                      <a:pPr algn="ctr" fontAlgn="b"/>
                      <a:r>
                        <a:rPr lang="pt-BR" sz="15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VARIAÇÃO%</a:t>
                      </a:r>
                    </a:p>
                  </a:txBody>
                  <a:tcPr marL="5991" marR="5991" marT="59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0989809"/>
                  </a:ext>
                </a:extLst>
              </a:tr>
              <a:tr h="646726">
                <a:tc>
                  <a:txBody>
                    <a:bodyPr/>
                    <a:lstStyle/>
                    <a:p>
                      <a:pPr algn="ct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84,66%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1788361"/>
                  </a:ext>
                </a:extLst>
              </a:tr>
              <a:tr h="646726">
                <a:tc>
                  <a:txBody>
                    <a:bodyPr/>
                    <a:lstStyle/>
                    <a:p>
                      <a:pPr algn="ct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1.331,34%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56056136"/>
                  </a:ext>
                </a:extLst>
              </a:tr>
              <a:tr h="646726">
                <a:tc>
                  <a:txBody>
                    <a:bodyPr/>
                    <a:lstStyle/>
                    <a:p>
                      <a:pPr algn="ct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92,70%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35100146"/>
                  </a:ext>
                </a:extLst>
              </a:tr>
              <a:tr h="646726">
                <a:tc>
                  <a:txBody>
                    <a:bodyPr/>
                    <a:lstStyle/>
                    <a:p>
                      <a:pPr algn="ct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97,33%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86723818"/>
                  </a:ext>
                </a:extLst>
              </a:tr>
              <a:tr h="646726">
                <a:tc>
                  <a:txBody>
                    <a:bodyPr/>
                    <a:lstStyle/>
                    <a:p>
                      <a:pPr algn="ct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45,28%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3881870"/>
                  </a:ext>
                </a:extLst>
              </a:tr>
              <a:tr h="646726">
                <a:tc>
                  <a:txBody>
                    <a:bodyPr/>
                    <a:lstStyle/>
                    <a:p>
                      <a:pPr algn="ct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94,23%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51932419"/>
                  </a:ext>
                </a:extLst>
              </a:tr>
              <a:tr h="646726">
                <a:tc>
                  <a:txBody>
                    <a:bodyPr/>
                    <a:lstStyle/>
                    <a:p>
                      <a:pPr algn="ct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56,68%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62701310"/>
                  </a:ext>
                </a:extLst>
              </a:tr>
              <a:tr h="646726">
                <a:tc>
                  <a:txBody>
                    <a:bodyPr/>
                    <a:lstStyle/>
                    <a:p>
                      <a:pPr algn="ctr" fontAlgn="b"/>
                      <a:endParaRPr lang="pt-BR" sz="15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62820614"/>
                  </a:ext>
                </a:extLst>
              </a:tr>
            </a:tbl>
          </a:graphicData>
        </a:graphic>
      </p:graphicFrame>
      <p:sp>
        <p:nvSpPr>
          <p:cNvPr id="6" name="Retângulo 5">
            <a:extLst>
              <a:ext uri="{FF2B5EF4-FFF2-40B4-BE49-F238E27FC236}">
                <a16:creationId xmlns:a16="http://schemas.microsoft.com/office/drawing/2014/main" id="{C6A91467-36C4-482A-B353-3C0BC0E69D07}"/>
              </a:ext>
            </a:extLst>
          </p:cNvPr>
          <p:cNvSpPr/>
          <p:nvPr/>
        </p:nvSpPr>
        <p:spPr>
          <a:xfrm>
            <a:off x="2286000" y="260648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b"/>
            <a:r>
              <a:rPr lang="pt-BR" b="1" u="sng" dirty="0">
                <a:solidFill>
                  <a:srgbClr val="000000"/>
                </a:solidFill>
              </a:rPr>
              <a:t>EXECUÇÃO DA DESPESA CONSOLIDADA</a:t>
            </a:r>
          </a:p>
          <a:p>
            <a:pPr algn="ctr" fontAlgn="b"/>
            <a:r>
              <a:rPr lang="pt-BR" b="1" u="sng" dirty="0">
                <a:solidFill>
                  <a:srgbClr val="000000"/>
                </a:solidFill>
              </a:rPr>
              <a:t> 1º QUADRIMESTRE/26</a:t>
            </a:r>
          </a:p>
        </p:txBody>
      </p:sp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8FE52F10-BACC-4731-927F-FDDF2BF050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6196927"/>
              </p:ext>
            </p:extLst>
          </p:nvPr>
        </p:nvGraphicFramePr>
        <p:xfrm>
          <a:off x="2992582" y="1048901"/>
          <a:ext cx="1324926" cy="5758296"/>
        </p:xfrm>
        <a:graphic>
          <a:graphicData uri="http://schemas.openxmlformats.org/drawingml/2006/table">
            <a:tbl>
              <a:tblPr/>
              <a:tblGrid>
                <a:gridCol w="1324926">
                  <a:extLst>
                    <a:ext uri="{9D8B030D-6E8A-4147-A177-3AD203B41FA5}">
                      <a16:colId xmlns:a16="http://schemas.microsoft.com/office/drawing/2014/main" val="1193099884"/>
                    </a:ext>
                  </a:extLst>
                </a:gridCol>
              </a:tblGrid>
              <a:tr h="570523">
                <a:tc>
                  <a:txBody>
                    <a:bodyPr/>
                    <a:lstStyle/>
                    <a:p>
                      <a:pPr algn="ctr" fontAlgn="b"/>
                      <a:r>
                        <a:rPr lang="pt-BR" sz="15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ORÇADO</a:t>
                      </a:r>
                    </a:p>
                    <a:p>
                      <a:pPr algn="ctr" fontAlgn="b"/>
                      <a:r>
                        <a:rPr lang="pt-BR" sz="15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ATUALIZADO</a:t>
                      </a:r>
                    </a:p>
                  </a:txBody>
                  <a:tcPr marL="5991" marR="5991" marT="59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7137474"/>
                  </a:ext>
                </a:extLst>
              </a:tr>
              <a:tr h="633035">
                <a:tc>
                  <a:txBody>
                    <a:bodyPr/>
                    <a:lstStyle/>
                    <a:p>
                      <a:pPr algn="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1.507.012,51</a:t>
                      </a:r>
                    </a:p>
                  </a:txBody>
                  <a:tcPr marL="5358" marR="5358" marT="53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1827049"/>
                  </a:ext>
                </a:extLst>
              </a:tr>
              <a:tr h="633035">
                <a:tc>
                  <a:txBody>
                    <a:bodyPr/>
                    <a:lstStyle/>
                    <a:p>
                      <a:pPr algn="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203.533,03</a:t>
                      </a:r>
                    </a:p>
                  </a:txBody>
                  <a:tcPr marL="5358" marR="5358" marT="53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1073473"/>
                  </a:ext>
                </a:extLst>
              </a:tr>
              <a:tr h="633035">
                <a:tc>
                  <a:txBody>
                    <a:bodyPr/>
                    <a:lstStyle/>
                    <a:p>
                      <a:pPr algn="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1.673.000,00</a:t>
                      </a:r>
                    </a:p>
                  </a:txBody>
                  <a:tcPr marL="5358" marR="5358" marT="53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9502215"/>
                  </a:ext>
                </a:extLst>
              </a:tr>
              <a:tr h="679720">
                <a:tc>
                  <a:txBody>
                    <a:bodyPr/>
                    <a:lstStyle/>
                    <a:p>
                      <a:pPr algn="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2.715.000,00</a:t>
                      </a:r>
                    </a:p>
                  </a:txBody>
                  <a:tcPr marL="5358" marR="5358" marT="53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5894061"/>
                  </a:ext>
                </a:extLst>
              </a:tr>
              <a:tr h="633035">
                <a:tc>
                  <a:txBody>
                    <a:bodyPr/>
                    <a:lstStyle/>
                    <a:p>
                      <a:pPr algn="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18.771.589,19</a:t>
                      </a:r>
                    </a:p>
                  </a:txBody>
                  <a:tcPr marL="5358" marR="5358" marT="53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905296"/>
                  </a:ext>
                </a:extLst>
              </a:tr>
              <a:tr h="633035">
                <a:tc>
                  <a:txBody>
                    <a:bodyPr/>
                    <a:lstStyle/>
                    <a:p>
                      <a:pPr algn="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34.418.239,06</a:t>
                      </a:r>
                    </a:p>
                  </a:txBody>
                  <a:tcPr marL="5358" marR="5358" marT="53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9396051"/>
                  </a:ext>
                </a:extLst>
              </a:tr>
              <a:tr h="709843">
                <a:tc>
                  <a:txBody>
                    <a:bodyPr/>
                    <a:lstStyle/>
                    <a:p>
                      <a:pPr algn="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4.806.395,94</a:t>
                      </a:r>
                    </a:p>
                  </a:txBody>
                  <a:tcPr marL="5358" marR="5358" marT="53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8606859"/>
                  </a:ext>
                </a:extLst>
              </a:tr>
              <a:tr h="633035"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217.150,87</a:t>
                      </a:r>
                    </a:p>
                  </a:txBody>
                  <a:tcPr marL="5991" marR="5991" marT="59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6167952"/>
                  </a:ext>
                </a:extLst>
              </a:tr>
            </a:tbl>
          </a:graphicData>
        </a:graphic>
      </p:graphicFrame>
      <p:graphicFrame>
        <p:nvGraphicFramePr>
          <p:cNvPr id="9" name="Tabela 8">
            <a:extLst>
              <a:ext uri="{FF2B5EF4-FFF2-40B4-BE49-F238E27FC236}">
                <a16:creationId xmlns:a16="http://schemas.microsoft.com/office/drawing/2014/main" id="{5098FD01-C52D-4E00-88D8-2D49F88E81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3710516"/>
              </p:ext>
            </p:extLst>
          </p:nvPr>
        </p:nvGraphicFramePr>
        <p:xfrm>
          <a:off x="5616660" y="1038691"/>
          <a:ext cx="1253726" cy="5756669"/>
        </p:xfrm>
        <a:graphic>
          <a:graphicData uri="http://schemas.openxmlformats.org/drawingml/2006/table">
            <a:tbl>
              <a:tblPr/>
              <a:tblGrid>
                <a:gridCol w="1253726">
                  <a:extLst>
                    <a:ext uri="{9D8B030D-6E8A-4147-A177-3AD203B41FA5}">
                      <a16:colId xmlns:a16="http://schemas.microsoft.com/office/drawing/2014/main" val="1758669433"/>
                    </a:ext>
                  </a:extLst>
                </a:gridCol>
              </a:tblGrid>
              <a:tr h="582861">
                <a:tc>
                  <a:txBody>
                    <a:bodyPr/>
                    <a:lstStyle/>
                    <a:p>
                      <a:pPr algn="ctr" fontAlgn="b"/>
                      <a:r>
                        <a:rPr lang="pt-BR" sz="15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EMPENHADO</a:t>
                      </a:r>
                    </a:p>
                  </a:txBody>
                  <a:tcPr marL="5991" marR="5991" marT="59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9729953"/>
                  </a:ext>
                </a:extLst>
              </a:tr>
              <a:tr h="646726">
                <a:tc>
                  <a:txBody>
                    <a:bodyPr/>
                    <a:lstStyle/>
                    <a:p>
                      <a:pPr algn="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513.272,33</a:t>
                      </a:r>
                    </a:p>
                  </a:txBody>
                  <a:tcPr marL="5358" marR="5358" marT="53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2361727"/>
                  </a:ext>
                </a:extLst>
              </a:tr>
              <a:tr h="646726">
                <a:tc>
                  <a:txBody>
                    <a:bodyPr/>
                    <a:lstStyle/>
                    <a:p>
                      <a:pPr algn="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179.480,85</a:t>
                      </a:r>
                    </a:p>
                  </a:txBody>
                  <a:tcPr marL="5358" marR="5358" marT="53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1816813"/>
                  </a:ext>
                </a:extLst>
              </a:tr>
              <a:tr h="646726">
                <a:tc>
                  <a:txBody>
                    <a:bodyPr/>
                    <a:lstStyle/>
                    <a:p>
                      <a:pPr algn="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845.689,04</a:t>
                      </a:r>
                    </a:p>
                  </a:txBody>
                  <a:tcPr marL="5358" marR="5358" marT="53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722444"/>
                  </a:ext>
                </a:extLst>
              </a:tr>
              <a:tr h="646726">
                <a:tc>
                  <a:txBody>
                    <a:bodyPr/>
                    <a:lstStyle/>
                    <a:p>
                      <a:pPr algn="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1.424.432,34</a:t>
                      </a:r>
                    </a:p>
                  </a:txBody>
                  <a:tcPr marL="5358" marR="5358" marT="53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9811809"/>
                  </a:ext>
                </a:extLst>
              </a:tr>
              <a:tr h="646726">
                <a:tc>
                  <a:txBody>
                    <a:bodyPr/>
                    <a:lstStyle/>
                    <a:p>
                      <a:pPr algn="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12.049.384,97</a:t>
                      </a:r>
                    </a:p>
                  </a:txBody>
                  <a:tcPr marL="5358" marR="5358" marT="53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8872398"/>
                  </a:ext>
                </a:extLst>
              </a:tr>
              <a:tr h="646726">
                <a:tc>
                  <a:txBody>
                    <a:bodyPr/>
                    <a:lstStyle/>
                    <a:p>
                      <a:pPr algn="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20.025.989,83</a:t>
                      </a:r>
                    </a:p>
                  </a:txBody>
                  <a:tcPr marL="5358" marR="5358" marT="53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4460804"/>
                  </a:ext>
                </a:extLst>
              </a:tr>
              <a:tr h="646726">
                <a:tc>
                  <a:txBody>
                    <a:bodyPr/>
                    <a:lstStyle/>
                    <a:p>
                      <a:pPr algn="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3.179.848,77</a:t>
                      </a:r>
                    </a:p>
                  </a:txBody>
                  <a:tcPr marL="5358" marR="5358" marT="53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9843177"/>
                  </a:ext>
                </a:extLst>
              </a:tr>
              <a:tr h="646726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5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5991" marR="5991" marT="59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7794498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e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1084209"/>
              </p:ext>
            </p:extLst>
          </p:nvPr>
        </p:nvGraphicFramePr>
        <p:xfrm>
          <a:off x="251520" y="1043245"/>
          <a:ext cx="1368152" cy="5769713"/>
        </p:xfrm>
        <a:graphic>
          <a:graphicData uri="http://schemas.openxmlformats.org/drawingml/2006/table">
            <a:tbl>
              <a:tblPr/>
              <a:tblGrid>
                <a:gridCol w="13681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18802">
                <a:tc>
                  <a:txBody>
                    <a:bodyPr/>
                    <a:lstStyle/>
                    <a:p>
                      <a:pPr algn="ctr" fontAlgn="b"/>
                      <a:r>
                        <a:rPr lang="pt-BR" sz="15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ÓRGÃO</a:t>
                      </a:r>
                    </a:p>
                  </a:txBody>
                  <a:tcPr marL="5991" marR="5991" marT="59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5647">
                <a:tc>
                  <a:txBody>
                    <a:bodyPr/>
                    <a:lstStyle/>
                    <a:p>
                      <a:pPr algn="l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MEIO </a:t>
                      </a:r>
                    </a:p>
                    <a:p>
                      <a:pPr algn="l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AMBIENTE</a:t>
                      </a:r>
                    </a:p>
                  </a:txBody>
                  <a:tcPr marL="5991" marR="5991" marT="59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5647">
                <a:tc>
                  <a:txBody>
                    <a:bodyPr/>
                    <a:lstStyle/>
                    <a:p>
                      <a:pPr algn="l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AGRICULTURA</a:t>
                      </a:r>
                    </a:p>
                  </a:txBody>
                  <a:tcPr marL="5991" marR="5991" marT="59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5735">
                <a:tc>
                  <a:txBody>
                    <a:bodyPr/>
                    <a:lstStyle/>
                    <a:p>
                      <a:pPr algn="l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SEMDE</a:t>
                      </a:r>
                    </a:p>
                  </a:txBody>
                  <a:tcPr marL="5991" marR="5991" marT="59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5647">
                <a:tc>
                  <a:txBody>
                    <a:bodyPr/>
                    <a:lstStyle/>
                    <a:p>
                      <a:pPr algn="l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CULTURA E TURISMO</a:t>
                      </a:r>
                    </a:p>
                  </a:txBody>
                  <a:tcPr marL="5991" marR="5991" marT="59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5647">
                <a:tc>
                  <a:txBody>
                    <a:bodyPr/>
                    <a:lstStyle/>
                    <a:p>
                      <a:pPr algn="l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ESPORTE </a:t>
                      </a:r>
                    </a:p>
                    <a:p>
                      <a:pPr algn="l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E LAZER</a:t>
                      </a:r>
                    </a:p>
                  </a:txBody>
                  <a:tcPr marL="5991" marR="5991" marT="59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75647">
                <a:tc>
                  <a:txBody>
                    <a:bodyPr/>
                    <a:lstStyle/>
                    <a:p>
                      <a:pPr algn="l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CONTROLE INTERNO</a:t>
                      </a:r>
                    </a:p>
                  </a:txBody>
                  <a:tcPr marL="5991" marR="5991" marT="59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75647">
                <a:tc>
                  <a:txBody>
                    <a:bodyPr/>
                    <a:lstStyle/>
                    <a:p>
                      <a:pPr algn="l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FUNDO MUN. DE SAÚDE</a:t>
                      </a:r>
                    </a:p>
                  </a:txBody>
                  <a:tcPr marL="5991" marR="5991" marT="59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75647">
                <a:tc>
                  <a:txBody>
                    <a:bodyPr/>
                    <a:lstStyle/>
                    <a:p>
                      <a:pPr algn="l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CÂMARA MUNICIPAL</a:t>
                      </a:r>
                    </a:p>
                  </a:txBody>
                  <a:tcPr marL="5991" marR="5991" marT="59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75647">
                <a:tc>
                  <a:txBody>
                    <a:bodyPr/>
                    <a:lstStyle/>
                    <a:p>
                      <a:pPr algn="l" fontAlgn="b"/>
                      <a:r>
                        <a:rPr lang="pt-BR" sz="15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TOTAL</a:t>
                      </a:r>
                    </a:p>
                  </a:txBody>
                  <a:tcPr marL="5991" marR="5991" marT="59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67146032"/>
                  </a:ext>
                </a:extLst>
              </a:tr>
            </a:tbl>
          </a:graphicData>
        </a:graphic>
      </p:graphicFrame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506BEC7D-A043-4745-B35C-9B16FEA75B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6155997"/>
              </p:ext>
            </p:extLst>
          </p:nvPr>
        </p:nvGraphicFramePr>
        <p:xfrm>
          <a:off x="1719110" y="1043245"/>
          <a:ext cx="1196706" cy="5777587"/>
        </p:xfrm>
        <a:graphic>
          <a:graphicData uri="http://schemas.openxmlformats.org/drawingml/2006/table">
            <a:tbl>
              <a:tblPr/>
              <a:tblGrid>
                <a:gridCol w="1196706">
                  <a:extLst>
                    <a:ext uri="{9D8B030D-6E8A-4147-A177-3AD203B41FA5}">
                      <a16:colId xmlns:a16="http://schemas.microsoft.com/office/drawing/2014/main" val="268119021"/>
                    </a:ext>
                  </a:extLst>
                </a:gridCol>
              </a:tblGrid>
              <a:tr h="525898">
                <a:tc>
                  <a:txBody>
                    <a:bodyPr/>
                    <a:lstStyle/>
                    <a:p>
                      <a:pPr algn="ctr" fontAlgn="b"/>
                      <a:r>
                        <a:rPr lang="pt-BR" sz="15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ORÇADO</a:t>
                      </a:r>
                    </a:p>
                  </a:txBody>
                  <a:tcPr marL="5991" marR="5991" marT="59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4818172"/>
                  </a:ext>
                </a:extLst>
              </a:tr>
              <a:tr h="583521">
                <a:tc>
                  <a:txBody>
                    <a:bodyPr/>
                    <a:lstStyle/>
                    <a:p>
                      <a:pPr algn="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1.045.000,00</a:t>
                      </a:r>
                    </a:p>
                  </a:txBody>
                  <a:tcPr marL="5358" marR="5358" marT="53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7493170"/>
                  </a:ext>
                </a:extLst>
              </a:tr>
              <a:tr h="583521">
                <a:tc>
                  <a:txBody>
                    <a:bodyPr/>
                    <a:lstStyle/>
                    <a:p>
                      <a:pPr algn="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6.652.782,39</a:t>
                      </a:r>
                    </a:p>
                  </a:txBody>
                  <a:tcPr marL="5358" marR="5358" marT="53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8700126"/>
                  </a:ext>
                </a:extLst>
              </a:tr>
              <a:tr h="583521">
                <a:tc>
                  <a:txBody>
                    <a:bodyPr/>
                    <a:lstStyle/>
                    <a:p>
                      <a:pPr algn="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950.000,00</a:t>
                      </a:r>
                    </a:p>
                  </a:txBody>
                  <a:tcPr marL="5358" marR="5358" marT="53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1789648"/>
                  </a:ext>
                </a:extLst>
              </a:tr>
              <a:tr h="583521">
                <a:tc>
                  <a:txBody>
                    <a:bodyPr/>
                    <a:lstStyle/>
                    <a:p>
                      <a:pPr algn="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2.363.000,00</a:t>
                      </a:r>
                    </a:p>
                  </a:txBody>
                  <a:tcPr marL="5358" marR="5358" marT="53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1792372"/>
                  </a:ext>
                </a:extLst>
              </a:tr>
              <a:tr h="583521">
                <a:tc>
                  <a:txBody>
                    <a:bodyPr/>
                    <a:lstStyle/>
                    <a:p>
                      <a:pPr algn="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865.000,00</a:t>
                      </a:r>
                    </a:p>
                  </a:txBody>
                  <a:tcPr marL="5358" marR="5358" marT="53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4074373"/>
                  </a:ext>
                </a:extLst>
              </a:tr>
              <a:tr h="583521">
                <a:tc>
                  <a:txBody>
                    <a:bodyPr/>
                    <a:lstStyle/>
                    <a:p>
                      <a:pPr algn="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250.000,00</a:t>
                      </a:r>
                    </a:p>
                  </a:txBody>
                  <a:tcPr marL="5358" marR="5358" marT="53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1303779"/>
                  </a:ext>
                </a:extLst>
              </a:tr>
              <a:tr h="583521">
                <a:tc>
                  <a:txBody>
                    <a:bodyPr/>
                    <a:lstStyle/>
                    <a:p>
                      <a:pPr algn="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14.458.504,91</a:t>
                      </a:r>
                    </a:p>
                  </a:txBody>
                  <a:tcPr marL="5358" marR="5358" marT="53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2586277"/>
                  </a:ext>
                </a:extLst>
              </a:tr>
              <a:tr h="583521"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2.490.462,70</a:t>
                      </a:r>
                    </a:p>
                  </a:txBody>
                  <a:tcPr marL="5991" marR="5991" marT="59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7933715"/>
                  </a:ext>
                </a:extLst>
              </a:tr>
              <a:tr h="583521"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5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72.500.000,00</a:t>
                      </a:r>
                    </a:p>
                  </a:txBody>
                  <a:tcPr marL="5991" marR="5991" marT="59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1974881"/>
                  </a:ext>
                </a:extLst>
              </a:tr>
            </a:tbl>
          </a:graphicData>
        </a:graphic>
      </p:graphicFrame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6DA2B505-C8BF-4A40-9272-7BBEDF0805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7352431"/>
              </p:ext>
            </p:extLst>
          </p:nvPr>
        </p:nvGraphicFramePr>
        <p:xfrm>
          <a:off x="4357767" y="1053713"/>
          <a:ext cx="1196706" cy="5766486"/>
        </p:xfrm>
        <a:graphic>
          <a:graphicData uri="http://schemas.openxmlformats.org/drawingml/2006/table">
            <a:tbl>
              <a:tblPr/>
              <a:tblGrid>
                <a:gridCol w="1196706">
                  <a:extLst>
                    <a:ext uri="{9D8B030D-6E8A-4147-A177-3AD203B41FA5}">
                      <a16:colId xmlns:a16="http://schemas.microsoft.com/office/drawing/2014/main" val="4176654788"/>
                    </a:ext>
                  </a:extLst>
                </a:gridCol>
              </a:tblGrid>
              <a:tr h="525487">
                <a:tc>
                  <a:txBody>
                    <a:bodyPr/>
                    <a:lstStyle/>
                    <a:p>
                      <a:pPr algn="ctr" fontAlgn="b"/>
                      <a:r>
                        <a:rPr lang="pt-BR" sz="15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PROJETADO</a:t>
                      </a:r>
                    </a:p>
                    <a:p>
                      <a:pPr algn="ctr" fontAlgn="b"/>
                      <a:r>
                        <a:rPr lang="pt-BR" sz="15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1º QUAD.</a:t>
                      </a:r>
                    </a:p>
                  </a:txBody>
                  <a:tcPr marL="5991" marR="5991" marT="59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0362206"/>
                  </a:ext>
                </a:extLst>
              </a:tr>
              <a:tr h="572419">
                <a:tc>
                  <a:txBody>
                    <a:bodyPr/>
                    <a:lstStyle/>
                    <a:p>
                      <a:pPr algn="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348.333,33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2780669"/>
                  </a:ext>
                </a:extLst>
              </a:tr>
              <a:tr h="590762">
                <a:tc>
                  <a:txBody>
                    <a:bodyPr/>
                    <a:lstStyle/>
                    <a:p>
                      <a:pPr algn="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2.217.594,13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8442693"/>
                  </a:ext>
                </a:extLst>
              </a:tr>
              <a:tr h="572419">
                <a:tc>
                  <a:txBody>
                    <a:bodyPr/>
                    <a:lstStyle/>
                    <a:p>
                      <a:pPr algn="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316.666,66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7364803"/>
                  </a:ext>
                </a:extLst>
              </a:tr>
              <a:tr h="643304">
                <a:tc>
                  <a:txBody>
                    <a:bodyPr/>
                    <a:lstStyle/>
                    <a:p>
                      <a:pPr algn="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787.666,66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6422984"/>
                  </a:ext>
                </a:extLst>
              </a:tr>
              <a:tr h="572419">
                <a:tc>
                  <a:txBody>
                    <a:bodyPr/>
                    <a:lstStyle/>
                    <a:p>
                      <a:pPr algn="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288.333,33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5166835"/>
                  </a:ext>
                </a:extLst>
              </a:tr>
              <a:tr h="572419">
                <a:tc>
                  <a:txBody>
                    <a:bodyPr/>
                    <a:lstStyle/>
                    <a:p>
                      <a:pPr algn="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83.333,33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5505577"/>
                  </a:ext>
                </a:extLst>
              </a:tr>
              <a:tr h="572419">
                <a:tc>
                  <a:txBody>
                    <a:bodyPr/>
                    <a:lstStyle/>
                    <a:p>
                      <a:pPr algn="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4.819.501,63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1597549"/>
                  </a:ext>
                </a:extLst>
              </a:tr>
              <a:tr h="572419">
                <a:tc>
                  <a:txBody>
                    <a:bodyPr/>
                    <a:lstStyle/>
                    <a:p>
                      <a:pPr algn="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830.154,23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8193277"/>
                  </a:ext>
                </a:extLst>
              </a:tr>
              <a:tr h="572419">
                <a:tc>
                  <a:txBody>
                    <a:bodyPr/>
                    <a:lstStyle/>
                    <a:p>
                      <a:pPr algn="r" fontAlgn="b"/>
                      <a:r>
                        <a:rPr lang="pt-BR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24.166.666,66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3049180"/>
                  </a:ext>
                </a:extLst>
              </a:tr>
            </a:tbl>
          </a:graphicData>
        </a:graphic>
      </p:graphicFrame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40E8FFBD-B997-4406-92F1-32DC327DB9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0940412"/>
              </p:ext>
            </p:extLst>
          </p:nvPr>
        </p:nvGraphicFramePr>
        <p:xfrm>
          <a:off x="6918674" y="1048759"/>
          <a:ext cx="1136438" cy="5777587"/>
        </p:xfrm>
        <a:graphic>
          <a:graphicData uri="http://schemas.openxmlformats.org/drawingml/2006/table">
            <a:tbl>
              <a:tblPr/>
              <a:tblGrid>
                <a:gridCol w="1136438">
                  <a:extLst>
                    <a:ext uri="{9D8B030D-6E8A-4147-A177-3AD203B41FA5}">
                      <a16:colId xmlns:a16="http://schemas.microsoft.com/office/drawing/2014/main" val="2667920780"/>
                    </a:ext>
                  </a:extLst>
                </a:gridCol>
              </a:tblGrid>
              <a:tr h="525898">
                <a:tc>
                  <a:txBody>
                    <a:bodyPr/>
                    <a:lstStyle/>
                    <a:p>
                      <a:pPr algn="ctr" fontAlgn="b"/>
                      <a:r>
                        <a:rPr lang="pt-BR" sz="15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EXECUTADO</a:t>
                      </a:r>
                    </a:p>
                  </a:txBody>
                  <a:tcPr marL="5991" marR="5991" marT="59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5299869"/>
                  </a:ext>
                </a:extLst>
              </a:tr>
              <a:tr h="583521">
                <a:tc>
                  <a:txBody>
                    <a:bodyPr/>
                    <a:lstStyle/>
                    <a:p>
                      <a:pPr algn="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</a:rPr>
                        <a:t>239.406,48</a:t>
                      </a:r>
                    </a:p>
                  </a:txBody>
                  <a:tcPr marL="5991" marR="5991" marT="59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2183338"/>
                  </a:ext>
                </a:extLst>
              </a:tr>
              <a:tr h="583521">
                <a:tc>
                  <a:txBody>
                    <a:bodyPr/>
                    <a:lstStyle/>
                    <a:p>
                      <a:pPr algn="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</a:rPr>
                        <a:t>1.245.123,77</a:t>
                      </a:r>
                    </a:p>
                  </a:txBody>
                  <a:tcPr marL="5991" marR="5991" marT="59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9053435"/>
                  </a:ext>
                </a:extLst>
              </a:tr>
              <a:tr h="583521">
                <a:tc>
                  <a:txBody>
                    <a:bodyPr/>
                    <a:lstStyle/>
                    <a:p>
                      <a:pPr algn="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</a:rPr>
                        <a:t>287.902,83</a:t>
                      </a:r>
                    </a:p>
                  </a:txBody>
                  <a:tcPr marL="5991" marR="5991" marT="59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1006249"/>
                  </a:ext>
                </a:extLst>
              </a:tr>
              <a:tr h="583521">
                <a:tc>
                  <a:txBody>
                    <a:bodyPr/>
                    <a:lstStyle/>
                    <a:p>
                      <a:pPr algn="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</a:rPr>
                        <a:t>118.239,86</a:t>
                      </a:r>
                    </a:p>
                  </a:txBody>
                  <a:tcPr marL="5991" marR="5991" marT="59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0606360"/>
                  </a:ext>
                </a:extLst>
              </a:tr>
              <a:tr h="583521">
                <a:tc>
                  <a:txBody>
                    <a:bodyPr/>
                    <a:lstStyle/>
                    <a:p>
                      <a:pPr algn="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</a:rPr>
                        <a:t>163.011,31</a:t>
                      </a:r>
                    </a:p>
                  </a:txBody>
                  <a:tcPr marL="5991" marR="5991" marT="59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4785785"/>
                  </a:ext>
                </a:extLst>
              </a:tr>
              <a:tr h="583521">
                <a:tc>
                  <a:txBody>
                    <a:bodyPr/>
                    <a:lstStyle/>
                    <a:p>
                      <a:pPr algn="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</a:rPr>
                        <a:t>110.149,69</a:t>
                      </a:r>
                    </a:p>
                  </a:txBody>
                  <a:tcPr marL="5991" marR="5991" marT="59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9807836"/>
                  </a:ext>
                </a:extLst>
              </a:tr>
              <a:tr h="583521">
                <a:tc>
                  <a:txBody>
                    <a:bodyPr/>
                    <a:lstStyle/>
                    <a:p>
                      <a:pPr algn="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</a:rPr>
                        <a:t>4.361.676,41</a:t>
                      </a:r>
                    </a:p>
                  </a:txBody>
                  <a:tcPr marL="5991" marR="5991" marT="59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8993979"/>
                  </a:ext>
                </a:extLst>
              </a:tr>
              <a:tr h="583521">
                <a:tc>
                  <a:txBody>
                    <a:bodyPr/>
                    <a:lstStyle/>
                    <a:p>
                      <a:pPr algn="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</a:rPr>
                        <a:t>766.019,40</a:t>
                      </a:r>
                    </a:p>
                  </a:txBody>
                  <a:tcPr marL="5991" marR="5991" marT="59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7953930"/>
                  </a:ext>
                </a:extLst>
              </a:tr>
              <a:tr h="583521">
                <a:tc>
                  <a:txBody>
                    <a:bodyPr/>
                    <a:lstStyle/>
                    <a:p>
                      <a:pPr algn="r" fontAlgn="b"/>
                      <a:r>
                        <a:rPr lang="pt-BR" sz="15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</a:rPr>
                        <a:t>22.472.995,25</a:t>
                      </a:r>
                    </a:p>
                  </a:txBody>
                  <a:tcPr marL="5991" marR="5991" marT="59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4305150"/>
                  </a:ext>
                </a:extLst>
              </a:tr>
            </a:tbl>
          </a:graphicData>
        </a:graphic>
      </p:graphicFrame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8DF62BF7-9609-43B8-86A3-9E9E5234E3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514783"/>
              </p:ext>
            </p:extLst>
          </p:nvPr>
        </p:nvGraphicFramePr>
        <p:xfrm>
          <a:off x="8109270" y="1045267"/>
          <a:ext cx="960064" cy="5777587"/>
        </p:xfrm>
        <a:graphic>
          <a:graphicData uri="http://schemas.openxmlformats.org/drawingml/2006/table">
            <a:tbl>
              <a:tblPr/>
              <a:tblGrid>
                <a:gridCol w="960064">
                  <a:extLst>
                    <a:ext uri="{9D8B030D-6E8A-4147-A177-3AD203B41FA5}">
                      <a16:colId xmlns:a16="http://schemas.microsoft.com/office/drawing/2014/main" val="3773965070"/>
                    </a:ext>
                  </a:extLst>
                </a:gridCol>
              </a:tblGrid>
              <a:tr h="525898">
                <a:tc>
                  <a:txBody>
                    <a:bodyPr/>
                    <a:lstStyle/>
                    <a:p>
                      <a:pPr algn="ctr" fontAlgn="b"/>
                      <a:r>
                        <a:rPr lang="pt-BR" sz="15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VARIAÇÃO%</a:t>
                      </a:r>
                    </a:p>
                  </a:txBody>
                  <a:tcPr marL="5991" marR="5991" marT="59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0989809"/>
                  </a:ext>
                </a:extLst>
              </a:tr>
              <a:tr h="583521">
                <a:tc>
                  <a:txBody>
                    <a:bodyPr/>
                    <a:lstStyle/>
                    <a:p>
                      <a:pPr algn="ct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68,73%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1788361"/>
                  </a:ext>
                </a:extLst>
              </a:tr>
              <a:tr h="583521">
                <a:tc>
                  <a:txBody>
                    <a:bodyPr/>
                    <a:lstStyle/>
                    <a:p>
                      <a:pPr algn="ct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56,15%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56056136"/>
                  </a:ext>
                </a:extLst>
              </a:tr>
              <a:tr h="583521">
                <a:tc>
                  <a:txBody>
                    <a:bodyPr/>
                    <a:lstStyle/>
                    <a:p>
                      <a:pPr algn="ct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90,92%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35100146"/>
                  </a:ext>
                </a:extLst>
              </a:tr>
              <a:tr h="583521">
                <a:tc>
                  <a:txBody>
                    <a:bodyPr/>
                    <a:lstStyle/>
                    <a:p>
                      <a:pPr algn="ct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15,01%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86723818"/>
                  </a:ext>
                </a:extLst>
              </a:tr>
              <a:tr h="583521">
                <a:tc>
                  <a:txBody>
                    <a:bodyPr/>
                    <a:lstStyle/>
                    <a:p>
                      <a:pPr algn="ct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56,54%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3881870"/>
                  </a:ext>
                </a:extLst>
              </a:tr>
              <a:tr h="583521">
                <a:tc>
                  <a:txBody>
                    <a:bodyPr/>
                    <a:lstStyle/>
                    <a:p>
                      <a:pPr algn="ct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132,18%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51932419"/>
                  </a:ext>
                </a:extLst>
              </a:tr>
              <a:tr h="583521">
                <a:tc>
                  <a:txBody>
                    <a:bodyPr/>
                    <a:lstStyle/>
                    <a:p>
                      <a:pPr algn="ct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90,50%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62701310"/>
                  </a:ext>
                </a:extLst>
              </a:tr>
              <a:tr h="583521">
                <a:tc>
                  <a:txBody>
                    <a:bodyPr/>
                    <a:lstStyle/>
                    <a:p>
                      <a:pPr algn="ct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92,27%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62820614"/>
                  </a:ext>
                </a:extLst>
              </a:tr>
              <a:tr h="583521">
                <a:tc>
                  <a:txBody>
                    <a:bodyPr/>
                    <a:lstStyle/>
                    <a:p>
                      <a:pPr algn="ctr" fontAlgn="b"/>
                      <a:r>
                        <a:rPr lang="pt-BR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92,99%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60680827"/>
                  </a:ext>
                </a:extLst>
              </a:tr>
            </a:tbl>
          </a:graphicData>
        </a:graphic>
      </p:graphicFrame>
      <p:sp>
        <p:nvSpPr>
          <p:cNvPr id="6" name="Retângulo 5">
            <a:extLst>
              <a:ext uri="{FF2B5EF4-FFF2-40B4-BE49-F238E27FC236}">
                <a16:creationId xmlns:a16="http://schemas.microsoft.com/office/drawing/2014/main" id="{C6A91467-36C4-482A-B353-3C0BC0E69D07}"/>
              </a:ext>
            </a:extLst>
          </p:cNvPr>
          <p:cNvSpPr/>
          <p:nvPr/>
        </p:nvSpPr>
        <p:spPr>
          <a:xfrm>
            <a:off x="2286000" y="260648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b"/>
            <a:r>
              <a:rPr lang="pt-BR" b="1" dirty="0">
                <a:solidFill>
                  <a:srgbClr val="000000"/>
                </a:solidFill>
              </a:rPr>
              <a:t>EXECUÇÃO DA DESPESA CONSOLIDADA</a:t>
            </a:r>
          </a:p>
          <a:p>
            <a:pPr algn="ctr" fontAlgn="b"/>
            <a:r>
              <a:rPr lang="pt-BR" b="1" dirty="0">
                <a:solidFill>
                  <a:srgbClr val="000000"/>
                </a:solidFill>
              </a:rPr>
              <a:t> 1º QUADRIMESTRE/26</a:t>
            </a:r>
          </a:p>
        </p:txBody>
      </p:sp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8FE52F10-BACC-4731-927F-FDDF2BF050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8379957"/>
              </p:ext>
            </p:extLst>
          </p:nvPr>
        </p:nvGraphicFramePr>
        <p:xfrm>
          <a:off x="2983134" y="1048900"/>
          <a:ext cx="1334374" cy="5771299"/>
        </p:xfrm>
        <a:graphic>
          <a:graphicData uri="http://schemas.openxmlformats.org/drawingml/2006/table">
            <a:tbl>
              <a:tblPr/>
              <a:tblGrid>
                <a:gridCol w="1334374">
                  <a:extLst>
                    <a:ext uri="{9D8B030D-6E8A-4147-A177-3AD203B41FA5}">
                      <a16:colId xmlns:a16="http://schemas.microsoft.com/office/drawing/2014/main" val="1193099884"/>
                    </a:ext>
                  </a:extLst>
                </a:gridCol>
              </a:tblGrid>
              <a:tr h="5253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5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ORÇADO</a:t>
                      </a:r>
                    </a:p>
                    <a:p>
                      <a:pPr algn="ctr" fontAlgn="b"/>
                      <a:r>
                        <a:rPr lang="pt-BR" sz="15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ATUALIZADO</a:t>
                      </a:r>
                    </a:p>
                  </a:txBody>
                  <a:tcPr marL="5991" marR="5991" marT="59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7137474"/>
                  </a:ext>
                </a:extLst>
              </a:tr>
              <a:tr h="582886">
                <a:tc>
                  <a:txBody>
                    <a:bodyPr/>
                    <a:lstStyle/>
                    <a:p>
                      <a:pPr algn="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1.050.692,13</a:t>
                      </a:r>
                    </a:p>
                  </a:txBody>
                  <a:tcPr marL="5358" marR="5358" marT="53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1827049"/>
                  </a:ext>
                </a:extLst>
              </a:tr>
              <a:tr h="582886">
                <a:tc>
                  <a:txBody>
                    <a:bodyPr/>
                    <a:lstStyle/>
                    <a:p>
                      <a:pPr algn="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6.964.445,75</a:t>
                      </a:r>
                    </a:p>
                  </a:txBody>
                  <a:tcPr marL="5358" marR="5358" marT="53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1073473"/>
                  </a:ext>
                </a:extLst>
              </a:tr>
              <a:tr h="582886">
                <a:tc>
                  <a:txBody>
                    <a:bodyPr/>
                    <a:lstStyle/>
                    <a:p>
                      <a:pPr algn="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950.000,00</a:t>
                      </a:r>
                    </a:p>
                  </a:txBody>
                  <a:tcPr marL="5358" marR="5358" marT="53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9502215"/>
                  </a:ext>
                </a:extLst>
              </a:tr>
              <a:tr h="582886">
                <a:tc>
                  <a:txBody>
                    <a:bodyPr/>
                    <a:lstStyle/>
                    <a:p>
                      <a:pPr algn="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2.877.744,25</a:t>
                      </a:r>
                    </a:p>
                  </a:txBody>
                  <a:tcPr marL="5358" marR="5358" marT="53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5894061"/>
                  </a:ext>
                </a:extLst>
              </a:tr>
              <a:tr h="582886">
                <a:tc>
                  <a:txBody>
                    <a:bodyPr/>
                    <a:lstStyle/>
                    <a:p>
                      <a:pPr algn="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865.000,00</a:t>
                      </a:r>
                    </a:p>
                  </a:txBody>
                  <a:tcPr marL="5358" marR="5358" marT="53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905296"/>
                  </a:ext>
                </a:extLst>
              </a:tr>
              <a:tr h="582886">
                <a:tc>
                  <a:txBody>
                    <a:bodyPr/>
                    <a:lstStyle/>
                    <a:p>
                      <a:pPr algn="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250.000,00</a:t>
                      </a:r>
                    </a:p>
                  </a:txBody>
                  <a:tcPr marL="5358" marR="5358" marT="53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9396051"/>
                  </a:ext>
                </a:extLst>
              </a:tr>
              <a:tr h="582886">
                <a:tc>
                  <a:txBody>
                    <a:bodyPr/>
                    <a:lstStyle/>
                    <a:p>
                      <a:pPr algn="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14.458.504,91</a:t>
                      </a:r>
                    </a:p>
                  </a:txBody>
                  <a:tcPr marL="5358" marR="5358" marT="53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8606859"/>
                  </a:ext>
                </a:extLst>
              </a:tr>
              <a:tr h="582886"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2.490.462,70</a:t>
                      </a:r>
                    </a:p>
                  </a:txBody>
                  <a:tcPr marL="5991" marR="5991" marT="59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6167952"/>
                  </a:ext>
                </a:extLst>
              </a:tr>
              <a:tr h="582886"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5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94.218.770,34</a:t>
                      </a:r>
                    </a:p>
                  </a:txBody>
                  <a:tcPr marL="5991" marR="5991" marT="59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4689762"/>
                  </a:ext>
                </a:extLst>
              </a:tr>
            </a:tbl>
          </a:graphicData>
        </a:graphic>
      </p:graphicFrame>
      <p:graphicFrame>
        <p:nvGraphicFramePr>
          <p:cNvPr id="9" name="Tabela 8">
            <a:extLst>
              <a:ext uri="{FF2B5EF4-FFF2-40B4-BE49-F238E27FC236}">
                <a16:creationId xmlns:a16="http://schemas.microsoft.com/office/drawing/2014/main" id="{5098FD01-C52D-4E00-88D8-2D49F88E81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9147195"/>
              </p:ext>
            </p:extLst>
          </p:nvPr>
        </p:nvGraphicFramePr>
        <p:xfrm>
          <a:off x="5642910" y="1043245"/>
          <a:ext cx="1208446" cy="5768616"/>
        </p:xfrm>
        <a:graphic>
          <a:graphicData uri="http://schemas.openxmlformats.org/drawingml/2006/table">
            <a:tbl>
              <a:tblPr/>
              <a:tblGrid>
                <a:gridCol w="1208446">
                  <a:extLst>
                    <a:ext uri="{9D8B030D-6E8A-4147-A177-3AD203B41FA5}">
                      <a16:colId xmlns:a16="http://schemas.microsoft.com/office/drawing/2014/main" val="1758669433"/>
                    </a:ext>
                  </a:extLst>
                </a:gridCol>
              </a:tblGrid>
              <a:tr h="525081">
                <a:tc>
                  <a:txBody>
                    <a:bodyPr/>
                    <a:lstStyle/>
                    <a:p>
                      <a:pPr algn="ctr" fontAlgn="b"/>
                      <a:r>
                        <a:rPr lang="pt-BR" sz="15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EMPENHADO</a:t>
                      </a:r>
                    </a:p>
                  </a:txBody>
                  <a:tcPr marL="5991" marR="5991" marT="59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9729953"/>
                  </a:ext>
                </a:extLst>
              </a:tr>
              <a:tr h="582615">
                <a:tc>
                  <a:txBody>
                    <a:bodyPr/>
                    <a:lstStyle/>
                    <a:p>
                      <a:pPr algn="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650.753,40</a:t>
                      </a:r>
                    </a:p>
                  </a:txBody>
                  <a:tcPr marL="5358" marR="5358" marT="53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2361727"/>
                  </a:ext>
                </a:extLst>
              </a:tr>
              <a:tr h="582615">
                <a:tc>
                  <a:txBody>
                    <a:bodyPr/>
                    <a:lstStyle/>
                    <a:p>
                      <a:pPr algn="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1.917.920,88</a:t>
                      </a:r>
                    </a:p>
                  </a:txBody>
                  <a:tcPr marL="5358" marR="5358" marT="53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1816813"/>
                  </a:ext>
                </a:extLst>
              </a:tr>
              <a:tr h="582615">
                <a:tc>
                  <a:txBody>
                    <a:bodyPr/>
                    <a:lstStyle/>
                    <a:p>
                      <a:pPr algn="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366.721,13</a:t>
                      </a:r>
                    </a:p>
                  </a:txBody>
                  <a:tcPr marL="5358" marR="5358" marT="53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722444"/>
                  </a:ext>
                </a:extLst>
              </a:tr>
              <a:tr h="582615">
                <a:tc>
                  <a:txBody>
                    <a:bodyPr/>
                    <a:lstStyle/>
                    <a:p>
                      <a:pPr algn="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940.346,81</a:t>
                      </a:r>
                    </a:p>
                  </a:txBody>
                  <a:tcPr marL="5358" marR="5358" marT="53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9811809"/>
                  </a:ext>
                </a:extLst>
              </a:tr>
              <a:tr h="582615">
                <a:tc>
                  <a:txBody>
                    <a:bodyPr/>
                    <a:lstStyle/>
                    <a:p>
                      <a:pPr algn="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180.268,52</a:t>
                      </a:r>
                    </a:p>
                  </a:txBody>
                  <a:tcPr marL="5358" marR="5358" marT="53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8872398"/>
                  </a:ext>
                </a:extLst>
              </a:tr>
              <a:tr h="582615">
                <a:tc>
                  <a:txBody>
                    <a:bodyPr/>
                    <a:lstStyle/>
                    <a:p>
                      <a:pPr algn="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126.269,86</a:t>
                      </a:r>
                    </a:p>
                  </a:txBody>
                  <a:tcPr marL="5358" marR="5358" marT="53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4460804"/>
                  </a:ext>
                </a:extLst>
              </a:tr>
              <a:tr h="582615">
                <a:tc>
                  <a:txBody>
                    <a:bodyPr/>
                    <a:lstStyle/>
                    <a:p>
                      <a:pPr algn="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7.317.366,18</a:t>
                      </a:r>
                    </a:p>
                  </a:txBody>
                  <a:tcPr marL="5358" marR="5358" marT="53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9843177"/>
                  </a:ext>
                </a:extLst>
              </a:tr>
              <a:tr h="582615"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1.033.424,52</a:t>
                      </a:r>
                    </a:p>
                  </a:txBody>
                  <a:tcPr marL="5991" marR="5991" marT="59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7794498"/>
                  </a:ext>
                </a:extLst>
              </a:tr>
              <a:tr h="582615"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5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50.751.169,43</a:t>
                      </a:r>
                    </a:p>
                  </a:txBody>
                  <a:tcPr marL="5991" marR="5991" marT="59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6241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08990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>
            <a:extLst>
              <a:ext uri="{FF2B5EF4-FFF2-40B4-BE49-F238E27FC236}">
                <a16:creationId xmlns:a16="http://schemas.microsoft.com/office/drawing/2014/main" id="{2209846E-4F29-295D-26A4-6F859E8CA7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5496" y="116632"/>
            <a:ext cx="9108504" cy="6624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82836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E277D1-90B1-86D0-6DF9-938608150F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536" y="116629"/>
            <a:ext cx="8229600" cy="432051"/>
          </a:xfrm>
        </p:spPr>
        <p:txBody>
          <a:bodyPr>
            <a:normAutofit/>
          </a:bodyPr>
          <a:lstStyle/>
          <a:p>
            <a:r>
              <a:rPr lang="pt-BR" sz="2000" b="1" dirty="0"/>
              <a:t>Resumo de Algumas Despesas Liquidadas 1º Quadrimestre/26</a:t>
            </a:r>
          </a:p>
        </p:txBody>
      </p:sp>
      <p:graphicFrame>
        <p:nvGraphicFramePr>
          <p:cNvPr id="7" name="Tabela 7">
            <a:extLst>
              <a:ext uri="{FF2B5EF4-FFF2-40B4-BE49-F238E27FC236}">
                <a16:creationId xmlns:a16="http://schemas.microsoft.com/office/drawing/2014/main" id="{AAE94EF6-404D-BC99-1926-69E7EF21AB73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862012153"/>
              </p:ext>
            </p:extLst>
          </p:nvPr>
        </p:nvGraphicFramePr>
        <p:xfrm>
          <a:off x="215516" y="620687"/>
          <a:ext cx="8712968" cy="62484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6594196">
                  <a:extLst>
                    <a:ext uri="{9D8B030D-6E8A-4147-A177-3AD203B41FA5}">
                      <a16:colId xmlns:a16="http://schemas.microsoft.com/office/drawing/2014/main" val="1722984692"/>
                    </a:ext>
                  </a:extLst>
                </a:gridCol>
                <a:gridCol w="2118772">
                  <a:extLst>
                    <a:ext uri="{9D8B030D-6E8A-4147-A177-3AD203B41FA5}">
                      <a16:colId xmlns:a16="http://schemas.microsoft.com/office/drawing/2014/main" val="1546560791"/>
                    </a:ext>
                  </a:extLst>
                </a:gridCol>
              </a:tblGrid>
              <a:tr h="372373">
                <a:tc>
                  <a:txBody>
                    <a:bodyPr/>
                    <a:lstStyle/>
                    <a:p>
                      <a:pPr algn="ctr"/>
                      <a:r>
                        <a:rPr lang="pt-BR" sz="2000" dirty="0"/>
                        <a:t>DESCRIÇÃO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dirty="0"/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6152683"/>
                  </a:ext>
                </a:extLst>
              </a:tr>
              <a:tr h="343729">
                <a:tc>
                  <a:txBody>
                    <a:bodyPr/>
                    <a:lstStyle/>
                    <a:p>
                      <a:r>
                        <a:rPr lang="pt-BR" sz="1800" b="0" dirty="0"/>
                        <a:t>SERVIÇOS DE LOCAÇÃO DE MÁQUINAS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 b="0" dirty="0"/>
                        <a:t>R$    1.058.685,58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493027"/>
                  </a:ext>
                </a:extLst>
              </a:tr>
              <a:tr h="343729">
                <a:tc>
                  <a:txBody>
                    <a:bodyPr/>
                    <a:lstStyle/>
                    <a:p>
                      <a:r>
                        <a:rPr lang="pt-BR" sz="1800" b="0" dirty="0"/>
                        <a:t>PEÇAS E SERVIÇOS DE MECÂNICA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 b="0" dirty="0"/>
                        <a:t>R$       635.681,78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4736970"/>
                  </a:ext>
                </a:extLst>
              </a:tr>
              <a:tr h="343729">
                <a:tc>
                  <a:txBody>
                    <a:bodyPr/>
                    <a:lstStyle/>
                    <a:p>
                      <a:r>
                        <a:rPr lang="pt-BR" sz="1800" b="0" dirty="0"/>
                        <a:t>DESPESA COM ALUGUÉIS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 b="0" dirty="0"/>
                        <a:t>R$         85.723,81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5558496"/>
                  </a:ext>
                </a:extLst>
              </a:tr>
              <a:tr h="343729">
                <a:tc>
                  <a:txBody>
                    <a:bodyPr/>
                    <a:lstStyle/>
                    <a:p>
                      <a:r>
                        <a:rPr lang="pt-BR" sz="1800" b="0" dirty="0"/>
                        <a:t>DESPESA COM ENERGIA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 b="0" dirty="0"/>
                        <a:t>R$      231.867,80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5798918"/>
                  </a:ext>
                </a:extLst>
              </a:tr>
              <a:tr h="343729">
                <a:tc>
                  <a:txBody>
                    <a:bodyPr/>
                    <a:lstStyle/>
                    <a:p>
                      <a:r>
                        <a:rPr lang="pt-BR" sz="1800" b="0" dirty="0"/>
                        <a:t>DESPESA COM ÁGUA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 b="0" dirty="0"/>
                        <a:t>R$        33.941,06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1557120"/>
                  </a:ext>
                </a:extLst>
              </a:tr>
              <a:tr h="343729">
                <a:tc>
                  <a:txBody>
                    <a:bodyPr/>
                    <a:lstStyle/>
                    <a:p>
                      <a:r>
                        <a:rPr lang="pt-BR" sz="1800" b="0" dirty="0"/>
                        <a:t>ILUMINAÇÃO PÚBLICA (Consumo: 81.133,35 – Man. Rede 63.126,84)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 b="0" dirty="0"/>
                        <a:t>R$      144.260,19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8762923"/>
                  </a:ext>
                </a:extLst>
              </a:tr>
              <a:tr h="343729">
                <a:tc>
                  <a:txBody>
                    <a:bodyPr/>
                    <a:lstStyle/>
                    <a:p>
                      <a:r>
                        <a:rPr lang="pt-BR" sz="1800" b="0" dirty="0"/>
                        <a:t>COMBUSTÍVEL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 b="0" dirty="0"/>
                        <a:t>R$      484.288,11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6965070"/>
                  </a:ext>
                </a:extLst>
              </a:tr>
              <a:tr h="343729">
                <a:tc>
                  <a:txBody>
                    <a:bodyPr/>
                    <a:lstStyle/>
                    <a:p>
                      <a:r>
                        <a:rPr lang="pt-BR" sz="1800" b="0" dirty="0"/>
                        <a:t>LOCAÇÃO DE VEÍCULOS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 b="0" dirty="0"/>
                        <a:t>R$      148.629,96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4302347"/>
                  </a:ext>
                </a:extLst>
              </a:tr>
              <a:tr h="343729">
                <a:tc>
                  <a:txBody>
                    <a:bodyPr/>
                    <a:lstStyle/>
                    <a:p>
                      <a:r>
                        <a:rPr lang="pt-BR" sz="1800" b="0" dirty="0"/>
                        <a:t>DIÁRIAS (Saúde: 68.628,00 =76%) (outras 21.563,99 =24%)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 b="0" dirty="0"/>
                        <a:t>R$        90.191,99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3891145"/>
                  </a:ext>
                </a:extLst>
              </a:tr>
              <a:tr h="343729">
                <a:tc>
                  <a:txBody>
                    <a:bodyPr/>
                    <a:lstStyle/>
                    <a:p>
                      <a:r>
                        <a:rPr lang="pt-BR" sz="1800" b="0" dirty="0"/>
                        <a:t>SERVIÇÕS DE TRANSPORTE PACIENTE SAÚDE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 b="0" dirty="0"/>
                        <a:t>R$     424.360,02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9688046"/>
                  </a:ext>
                </a:extLst>
              </a:tr>
              <a:tr h="343729">
                <a:tc>
                  <a:txBody>
                    <a:bodyPr/>
                    <a:lstStyle/>
                    <a:p>
                      <a:r>
                        <a:rPr lang="pt-BR" sz="1800" b="0" dirty="0"/>
                        <a:t>REPASSE HOSPITAL SÃO MARCOS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 b="0" dirty="0"/>
                        <a:t>R$     170.836,24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6583565"/>
                  </a:ext>
                </a:extLst>
              </a:tr>
              <a:tr h="343729">
                <a:tc>
                  <a:txBody>
                    <a:bodyPr/>
                    <a:lstStyle/>
                    <a:p>
                      <a:r>
                        <a:rPr lang="pt-BR" sz="1800" b="0" dirty="0"/>
                        <a:t>CIM NORTE SAMU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 b="0" dirty="0"/>
                        <a:t>R$       42.462,28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6187153"/>
                  </a:ext>
                </a:extLst>
              </a:tr>
              <a:tr h="343729">
                <a:tc>
                  <a:txBody>
                    <a:bodyPr/>
                    <a:lstStyle/>
                    <a:p>
                      <a:r>
                        <a:rPr lang="pt-BR" sz="1800" b="0" dirty="0"/>
                        <a:t>CIM NORTE SERVIÇO MÉDICOS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 b="0" dirty="0"/>
                        <a:t>R$    299.384,74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5537973"/>
                  </a:ext>
                </a:extLst>
              </a:tr>
              <a:tr h="343729">
                <a:tc>
                  <a:txBody>
                    <a:bodyPr/>
                    <a:lstStyle/>
                    <a:p>
                      <a:r>
                        <a:rPr lang="pt-BR" sz="1800" b="0" dirty="0"/>
                        <a:t>CIM NORTE EXAMES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 b="0" dirty="0"/>
                        <a:t>R$    200.000,00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8296638"/>
                  </a:ext>
                </a:extLst>
              </a:tr>
              <a:tr h="343729">
                <a:tc>
                  <a:txBody>
                    <a:bodyPr/>
                    <a:lstStyle/>
                    <a:p>
                      <a:r>
                        <a:rPr lang="pt-BR" sz="1800" b="0" dirty="0"/>
                        <a:t>MEDICAMENTOS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 b="0" dirty="0"/>
                        <a:t>R$      72.723,92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0187647"/>
                  </a:ext>
                </a:extLst>
              </a:tr>
              <a:tr h="343729">
                <a:tc>
                  <a:txBody>
                    <a:bodyPr/>
                    <a:lstStyle/>
                    <a:p>
                      <a:r>
                        <a:rPr lang="pt-BR" sz="1800" b="0" dirty="0"/>
                        <a:t>MATERIAL HOSPITALAR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 b="0" dirty="0"/>
                        <a:t>R$      50.011,46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87154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39260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27BA8C-04FA-4C82-B87D-13E1174BBB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pt-BR" sz="3200" b="1" dirty="0"/>
              <a:t>Resumo do Balancete da Despesa - Consolidado</a:t>
            </a:r>
          </a:p>
        </p:txBody>
      </p:sp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B20F550B-3101-4D47-BAB0-78D4399A2F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2196548"/>
              </p:ext>
            </p:extLst>
          </p:nvPr>
        </p:nvGraphicFramePr>
        <p:xfrm>
          <a:off x="457200" y="908720"/>
          <a:ext cx="8229600" cy="56746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46593">
                  <a:extLst>
                    <a:ext uri="{9D8B030D-6E8A-4147-A177-3AD203B41FA5}">
                      <a16:colId xmlns:a16="http://schemas.microsoft.com/office/drawing/2014/main" val="423508039"/>
                    </a:ext>
                  </a:extLst>
                </a:gridCol>
                <a:gridCol w="2883007">
                  <a:extLst>
                    <a:ext uri="{9D8B030D-6E8A-4147-A177-3AD203B41FA5}">
                      <a16:colId xmlns:a16="http://schemas.microsoft.com/office/drawing/2014/main" val="760935737"/>
                    </a:ext>
                  </a:extLst>
                </a:gridCol>
              </a:tblGrid>
              <a:tr h="810663">
                <a:tc>
                  <a:txBody>
                    <a:bodyPr/>
                    <a:lstStyle/>
                    <a:p>
                      <a:pPr algn="ctr"/>
                      <a:r>
                        <a:rPr lang="pt-BR" sz="2400" dirty="0"/>
                        <a:t>DESCRIÇÃO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/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4268449"/>
                  </a:ext>
                </a:extLst>
              </a:tr>
              <a:tr h="810663">
                <a:tc>
                  <a:txBody>
                    <a:bodyPr/>
                    <a:lstStyle/>
                    <a:p>
                      <a:r>
                        <a:rPr lang="pt-BR" sz="2400" dirty="0"/>
                        <a:t>ORÇADO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400" dirty="0"/>
                        <a:t>R$    72.500.000,00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8610449"/>
                  </a:ext>
                </a:extLst>
              </a:tr>
              <a:tr h="810663">
                <a:tc>
                  <a:txBody>
                    <a:bodyPr/>
                    <a:lstStyle/>
                    <a:p>
                      <a:r>
                        <a:rPr lang="pt-BR" sz="2400" dirty="0"/>
                        <a:t>ORÇADO ATUALIZADO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400" dirty="0"/>
                        <a:t>R$    94.218.770,34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098741"/>
                  </a:ext>
                </a:extLst>
              </a:tr>
              <a:tr h="810663">
                <a:tc>
                  <a:txBody>
                    <a:bodyPr/>
                    <a:lstStyle/>
                    <a:p>
                      <a:r>
                        <a:rPr lang="pt-BR" sz="2400" dirty="0"/>
                        <a:t>EMPENHADO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400" dirty="0"/>
                        <a:t>R$    50.751.169,43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9191230"/>
                  </a:ext>
                </a:extLst>
              </a:tr>
              <a:tr h="810663">
                <a:tc>
                  <a:txBody>
                    <a:bodyPr/>
                    <a:lstStyle/>
                    <a:p>
                      <a:r>
                        <a:rPr lang="pt-BR" sz="2400" dirty="0"/>
                        <a:t>LIQUIDADO (EXECUTADO)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400" dirty="0"/>
                        <a:t>R$   22.472.995,25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7567339"/>
                  </a:ext>
                </a:extLst>
              </a:tr>
              <a:tr h="810663">
                <a:tc>
                  <a:txBody>
                    <a:bodyPr/>
                    <a:lstStyle/>
                    <a:p>
                      <a:r>
                        <a:rPr lang="pt-BR" sz="2400" dirty="0"/>
                        <a:t>PAGO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400" dirty="0"/>
                        <a:t>R$  21.366.127,77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452265"/>
                  </a:ext>
                </a:extLst>
              </a:tr>
              <a:tr h="810663">
                <a:tc>
                  <a:txBody>
                    <a:bodyPr/>
                    <a:lstStyle/>
                    <a:p>
                      <a:r>
                        <a:rPr lang="pt-BR" sz="2400" dirty="0"/>
                        <a:t>EMPENHADO A PAGAR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400" dirty="0"/>
                        <a:t>R$ 29.385.041,66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6799618"/>
                  </a:ext>
                </a:extLst>
              </a:tr>
            </a:tbl>
          </a:graphicData>
        </a:graphic>
      </p:graphicFrame>
      <p:sp>
        <p:nvSpPr>
          <p:cNvPr id="14" name="Seta: Curva para a Direita 13">
            <a:extLst>
              <a:ext uri="{FF2B5EF4-FFF2-40B4-BE49-F238E27FC236}">
                <a16:creationId xmlns:a16="http://schemas.microsoft.com/office/drawing/2014/main" id="{1193469D-F2BC-4020-8381-FB7CD01F747E}"/>
              </a:ext>
            </a:extLst>
          </p:cNvPr>
          <p:cNvSpPr/>
          <p:nvPr/>
        </p:nvSpPr>
        <p:spPr>
          <a:xfrm>
            <a:off x="4644008" y="3645024"/>
            <a:ext cx="1080120" cy="1872208"/>
          </a:xfrm>
          <a:prstGeom prst="curvedRightArrow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FF0000"/>
              </a:solidFill>
            </a:endParaRPr>
          </a:p>
        </p:txBody>
      </p:sp>
      <p:sp>
        <p:nvSpPr>
          <p:cNvPr id="15" name="Seta: para a Direita 14">
            <a:extLst>
              <a:ext uri="{FF2B5EF4-FFF2-40B4-BE49-F238E27FC236}">
                <a16:creationId xmlns:a16="http://schemas.microsoft.com/office/drawing/2014/main" id="{938B073D-143A-4137-88EC-B8312102C39A}"/>
              </a:ext>
            </a:extLst>
          </p:cNvPr>
          <p:cNvSpPr/>
          <p:nvPr/>
        </p:nvSpPr>
        <p:spPr>
          <a:xfrm>
            <a:off x="4932040" y="5834273"/>
            <a:ext cx="792088" cy="432048"/>
          </a:xfrm>
          <a:prstGeom prst="rightArrow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6496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4" grpId="0" animBg="1"/>
      <p:bldP spid="15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C7EE7E2E-A208-AB79-CAEE-7A41D37AAD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7504" y="116633"/>
            <a:ext cx="8928992" cy="6741368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3F0D6678-9177-AA07-213E-4E26BC9ABFE2}"/>
              </a:ext>
            </a:extLst>
          </p:cNvPr>
          <p:cNvSpPr txBox="1"/>
          <p:nvPr/>
        </p:nvSpPr>
        <p:spPr>
          <a:xfrm>
            <a:off x="4644008" y="2132856"/>
            <a:ext cx="3960440" cy="369332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bg1"/>
                </a:solidFill>
              </a:rPr>
              <a:t>EMPENHADO&gt;&gt;&gt;&gt;     R$ </a:t>
            </a:r>
            <a:r>
              <a:rPr lang="pt-BR" sz="1800" b="1" dirty="0">
                <a:solidFill>
                  <a:schemeClr val="bg1"/>
                </a:solidFill>
              </a:rPr>
              <a:t>50.751.169,43</a:t>
            </a:r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56BE7169-0E4D-DC20-0A48-4836032A44DD}"/>
              </a:ext>
            </a:extLst>
          </p:cNvPr>
          <p:cNvSpPr txBox="1"/>
          <p:nvPr/>
        </p:nvSpPr>
        <p:spPr>
          <a:xfrm>
            <a:off x="4644008" y="2636912"/>
            <a:ext cx="3960440" cy="369332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bg1"/>
                </a:solidFill>
              </a:rPr>
              <a:t>ARRECADADO&gt;&gt;&gt;&gt;    R$ </a:t>
            </a:r>
            <a:r>
              <a:rPr lang="pt-BR" sz="1800" b="1" dirty="0">
                <a:solidFill>
                  <a:schemeClr val="bg1"/>
                </a:solidFill>
              </a:rPr>
              <a:t>26.285.866,20</a:t>
            </a:r>
            <a:endParaRPr lang="pt-B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2702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A8E9BC-D149-7D8D-B47B-6FC55E7D3F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46050"/>
          </a:xfrm>
        </p:spPr>
        <p:txBody>
          <a:bodyPr>
            <a:normAutofit fontScale="90000"/>
          </a:bodyPr>
          <a:lstStyle/>
          <a:p>
            <a:r>
              <a:rPr lang="pt-BR" sz="32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Demonstrativo do Superávit Financeiro/25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CDEE9E7-2A37-FB63-B266-E62A0367F4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904656"/>
          </a:xfrm>
          <a:solidFill>
            <a:schemeClr val="bg1">
              <a:lumMod val="95000"/>
            </a:schemeClr>
          </a:solidFill>
        </p:spPr>
        <p:txBody>
          <a:bodyPr>
            <a:normAutofit fontScale="92500" lnSpcReduction="10000"/>
          </a:bodyPr>
          <a:lstStyle/>
          <a:p>
            <a:r>
              <a:rPr lang="pt-BR" sz="2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FF"/>
                </a:highlight>
              </a:rPr>
              <a:t>Saldo do Exercício de 2025..........R$   46.556.823,29   </a:t>
            </a:r>
          </a:p>
          <a:p>
            <a:endParaRPr lang="pt-BR" sz="2800" dirty="0"/>
          </a:p>
          <a:p>
            <a:r>
              <a:rPr lang="pt-BR" sz="2800" b="1" dirty="0">
                <a:solidFill>
                  <a:srgbClr val="002060"/>
                </a:solidFill>
              </a:rPr>
              <a:t>Recursos Ordinários.....................R$    4.661.629,15</a:t>
            </a:r>
          </a:p>
          <a:p>
            <a:pPr marL="0" indent="0">
              <a:buNone/>
            </a:pPr>
            <a:r>
              <a:rPr lang="pt-BR" sz="1800" b="1" dirty="0">
                <a:solidFill>
                  <a:srgbClr val="002060"/>
                </a:solidFill>
              </a:rPr>
              <a:t>      </a:t>
            </a:r>
            <a:r>
              <a:rPr lang="pt-BR" sz="2200" b="1" dirty="0">
                <a:solidFill>
                  <a:srgbClr val="002060"/>
                </a:solidFill>
              </a:rPr>
              <a:t>(Próprio MDE e 15% Saúde)</a:t>
            </a:r>
          </a:p>
          <a:p>
            <a:r>
              <a:rPr lang="pt-BR" sz="2800" b="1" dirty="0">
                <a:solidFill>
                  <a:srgbClr val="002060"/>
                </a:solidFill>
              </a:rPr>
              <a:t>Recursos Vinculados ....................R$  41.895.194,14</a:t>
            </a:r>
          </a:p>
          <a:p>
            <a:endParaRPr lang="pt-BR" sz="2400" b="1" dirty="0">
              <a:solidFill>
                <a:srgbClr val="002060"/>
              </a:solidFill>
            </a:endParaRPr>
          </a:p>
          <a:p>
            <a:r>
              <a:rPr lang="pt-B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</a:rPr>
              <a:t>Utilizado até o 1º </a:t>
            </a:r>
            <a:r>
              <a:rPr lang="pt-BR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</a:rPr>
              <a:t>Quad</a:t>
            </a:r>
            <a:r>
              <a:rPr lang="pt-B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</a:rPr>
              <a:t>/26........... R$  14.809.830,88</a:t>
            </a:r>
            <a:endParaRPr lang="pt-BR" sz="2800" b="1" dirty="0">
              <a:highlight>
                <a:srgbClr val="FFFF00"/>
              </a:highlight>
            </a:endParaRPr>
          </a:p>
          <a:p>
            <a:endParaRPr lang="pt-BR" sz="2400" b="1" dirty="0"/>
          </a:p>
          <a:p>
            <a:r>
              <a:rPr lang="pt-BR" sz="2800" b="1" dirty="0"/>
              <a:t>Recursos Ordinários.....................R$      2.541.909,24</a:t>
            </a:r>
          </a:p>
          <a:p>
            <a:pPr marL="0" indent="0">
              <a:buNone/>
            </a:pPr>
            <a:r>
              <a:rPr lang="pt-BR" sz="2400" b="1" dirty="0">
                <a:solidFill>
                  <a:srgbClr val="002060"/>
                </a:solidFill>
              </a:rPr>
              <a:t>     </a:t>
            </a:r>
            <a:r>
              <a:rPr lang="pt-BR" sz="2200" b="1" dirty="0"/>
              <a:t>(Próprio MDE e 15% Saúde)</a:t>
            </a:r>
          </a:p>
          <a:p>
            <a:pPr marL="0" indent="0">
              <a:buNone/>
            </a:pPr>
            <a:endParaRPr lang="pt-BR" sz="2400" b="1" dirty="0"/>
          </a:p>
          <a:p>
            <a:r>
              <a:rPr lang="pt-BR" sz="2800" b="1" dirty="0"/>
              <a:t>Recursos Vinculados.....................R$    12.267.921,64</a:t>
            </a:r>
          </a:p>
          <a:p>
            <a:endParaRPr lang="pt-BR" sz="2400" b="1" dirty="0"/>
          </a:p>
          <a:p>
            <a:r>
              <a:rPr lang="pt-BR" sz="2800" b="1" dirty="0">
                <a:solidFill>
                  <a:srgbClr val="002060"/>
                </a:solidFill>
                <a:highlight>
                  <a:srgbClr val="00FF00"/>
                </a:highlight>
              </a:rPr>
              <a:t>Saldo Disponível...........................R$    31.746.992,41</a:t>
            </a:r>
          </a:p>
          <a:p>
            <a:endParaRPr lang="pt-BR" sz="2400" b="1" dirty="0"/>
          </a:p>
          <a:p>
            <a:endParaRPr lang="pt-BR" sz="2400" b="1" dirty="0"/>
          </a:p>
          <a:p>
            <a:pPr marL="0" indent="0">
              <a:buNone/>
            </a:pPr>
            <a:endParaRPr lang="pt-BR" sz="2400" b="1" dirty="0"/>
          </a:p>
          <a:p>
            <a:pPr marL="0" indent="0">
              <a:buNone/>
            </a:pPr>
            <a:endParaRPr lang="pt-BR" sz="2400" b="1" dirty="0"/>
          </a:p>
          <a:p>
            <a:endParaRPr lang="pt-BR" sz="2400" b="1" dirty="0"/>
          </a:p>
        </p:txBody>
      </p:sp>
    </p:spTree>
    <p:extLst>
      <p:ext uri="{BB962C8B-B14F-4D97-AF65-F5344CB8AC3E}">
        <p14:creationId xmlns:p14="http://schemas.microsoft.com/office/powerpoint/2010/main" val="1132057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D6E7D3D6-AAD4-4209-A987-9109A0C26A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1520" y="332656"/>
            <a:ext cx="8640960" cy="1962150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8162B0F4-9E60-4C5B-9C9A-F0459C3850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0621" y="2326286"/>
            <a:ext cx="8640960" cy="4271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61340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9C13DB1-DAB0-4219-80AE-D25200A135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504" y="296652"/>
            <a:ext cx="8928992" cy="6264696"/>
          </a:xfrm>
          <a:solidFill>
            <a:schemeClr val="accent5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endParaRPr lang="pt-BR" sz="540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  <a:p>
            <a:pPr algn="ctr"/>
            <a:r>
              <a:rPr lang="pt-BR" sz="800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GASTO </a:t>
            </a:r>
          </a:p>
          <a:p>
            <a:pPr algn="ctr"/>
            <a:r>
              <a:rPr lang="pt-BR" sz="800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COM PESSOAL</a:t>
            </a:r>
          </a:p>
          <a:p>
            <a:pPr algn="ctr"/>
            <a:endParaRPr lang="pt-BR" sz="540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  <a:p>
            <a:endParaRPr lang="pt-BR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  <a:p>
            <a:endParaRPr lang="pt-BR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1959948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4873314"/>
              </p:ext>
            </p:extLst>
          </p:nvPr>
        </p:nvGraphicFramePr>
        <p:xfrm>
          <a:off x="176169" y="260648"/>
          <a:ext cx="8860327" cy="525658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865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24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095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3173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50439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pt-BR" sz="18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  <a:cs typeface="Arial" pitchFamily="34" charset="0"/>
                        </a:rPr>
                        <a:t>EVOLUÇÃO DE GASTO COM PESSOAL (12 meses)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entury Gothic" panose="020B0502020202020204" pitchFamily="34" charset="0"/>
                        <a:cs typeface="Arial" pitchFamily="34" charset="0"/>
                      </a:endParaRP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0439"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  <a:cs typeface="Arial" pitchFamily="34" charset="0"/>
                        </a:rPr>
                        <a:t>MÊS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entury Gothic" panose="020B0502020202020204" pitchFamily="34" charset="0"/>
                        <a:cs typeface="Arial" pitchFamily="34" charset="0"/>
                      </a:endParaRP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  <a:cs typeface="Arial" pitchFamily="34" charset="0"/>
                        </a:rPr>
                        <a:t>DESPESA PESSOAL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entury Gothic" panose="020B0502020202020204" pitchFamily="34" charset="0"/>
                        <a:cs typeface="Arial" pitchFamily="34" charset="0"/>
                      </a:endParaRP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  <a:cs typeface="Arial" pitchFamily="34" charset="0"/>
                        </a:rPr>
                        <a:t>RCL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entury Gothic" panose="020B0502020202020204" pitchFamily="34" charset="0"/>
                        <a:cs typeface="Arial" pitchFamily="34" charset="0"/>
                      </a:endParaRP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  <a:cs typeface="Arial" pitchFamily="34" charset="0"/>
                        </a:rPr>
                        <a:t>%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entury Gothic" panose="020B0502020202020204" pitchFamily="34" charset="0"/>
                        <a:cs typeface="Arial" pitchFamily="34" charset="0"/>
                      </a:endParaRP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0439">
                <a:tc>
                  <a:txBody>
                    <a:bodyPr/>
                    <a:lstStyle/>
                    <a:p>
                      <a:pPr algn="just" rtl="0" fontAlgn="b"/>
                      <a:r>
                        <a:rPr lang="pt-BR" sz="1800" b="0" i="0" u="none" strike="noStrike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Maio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1800" b="0" i="0" u="none" strike="noStrike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1.969.846,25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1800" b="0" i="0" u="none" strike="noStrike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5.357.272,85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800" b="0" i="0" u="none" strike="noStrike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36,77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0439">
                <a:tc>
                  <a:txBody>
                    <a:bodyPr/>
                    <a:lstStyle/>
                    <a:p>
                      <a:pPr algn="just" rtl="0" fontAlgn="b"/>
                      <a:r>
                        <a:rPr lang="pt-BR" sz="1800" b="0" i="0" u="none" strike="noStrike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Junho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1800" b="0" i="0" u="none" strike="noStrike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2.047.194,93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1800" b="0" i="0" u="none" strike="noStrike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5.795.902,71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800" b="0" i="0" u="none" strike="noStrike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35,32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0439">
                <a:tc>
                  <a:txBody>
                    <a:bodyPr/>
                    <a:lstStyle/>
                    <a:p>
                      <a:pPr algn="just" rtl="0" fontAlgn="b"/>
                      <a:r>
                        <a:rPr lang="pt-BR" sz="1800" b="0" i="0" u="none" strike="noStrike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Julho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1800" b="0" i="0" u="none" strike="noStrike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2.030.688,98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1800" b="0" i="0" u="none" strike="noStrike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6.084.378,62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800" b="0" i="0" u="none" strike="noStrike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33,38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0439">
                <a:tc>
                  <a:txBody>
                    <a:bodyPr/>
                    <a:lstStyle/>
                    <a:p>
                      <a:pPr algn="just" rtl="0" fontAlgn="b"/>
                      <a:r>
                        <a:rPr lang="pt-BR" sz="1800" b="0" i="0" u="none" strike="noStrike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Agosto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1800" b="0" i="0" u="none" strike="noStrike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2.082.890,16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1800" b="0" i="0" u="none" strike="noStrike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5.710.563,65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800" b="0" i="0" u="none" strike="noStrike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36,47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0439">
                <a:tc>
                  <a:txBody>
                    <a:bodyPr/>
                    <a:lstStyle/>
                    <a:p>
                      <a:pPr algn="just" rtl="0" fontAlgn="b"/>
                      <a:r>
                        <a:rPr lang="pt-BR" sz="1800" b="0" i="0" u="none" strike="noStrike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Setembro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1800" b="0" i="0" u="none" strike="noStrike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2.137.588,56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1800" b="0" i="0" u="none" strike="noStrike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5.834.128,68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800" b="0" i="0" u="none" strike="noStrike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36,64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0439">
                <a:tc>
                  <a:txBody>
                    <a:bodyPr/>
                    <a:lstStyle/>
                    <a:p>
                      <a:pPr algn="just" rtl="0" fontAlgn="b"/>
                      <a:r>
                        <a:rPr lang="pt-BR" sz="1800" b="0" i="0" u="none" strike="noStrike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Outubro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1800" b="0" i="0" u="none" strike="noStrike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2.071.140,08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b="0" i="0" u="none" strike="noStrike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5.114.369,23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800" b="0" i="0" u="none" strike="noStrike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40,50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0439">
                <a:tc>
                  <a:txBody>
                    <a:bodyPr/>
                    <a:lstStyle/>
                    <a:p>
                      <a:pPr algn="just" rtl="0" fontAlgn="b"/>
                      <a:r>
                        <a:rPr lang="pt-BR" sz="1800" b="0" i="0" u="none" strike="noStrike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Novembro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1800" b="0" i="0" u="none" strike="noStrike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2.108.785,67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1800" b="0" i="0" u="none" strike="noStrike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6.025.978,33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800" b="0" i="0" u="none" strike="noStrike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34,99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50439">
                <a:tc>
                  <a:txBody>
                    <a:bodyPr/>
                    <a:lstStyle/>
                    <a:p>
                      <a:pPr algn="just" rtl="0" fontAlgn="b"/>
                      <a:r>
                        <a:rPr lang="pt-BR" sz="1800" b="0" i="0" u="none" strike="noStrike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Dezembro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1800" b="0" i="0" u="none" strike="noStrike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5.492.464,62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1800" b="0" i="0" u="none" strike="noStrike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8.497.832,17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800" b="0" i="0" u="none" strike="noStrike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64,63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50439">
                <a:tc>
                  <a:txBody>
                    <a:bodyPr/>
                    <a:lstStyle/>
                    <a:p>
                      <a:pPr algn="just" rtl="0" fontAlgn="b"/>
                      <a:r>
                        <a:rPr lang="pt-BR" sz="1800" b="0" i="0" u="none" strike="noStrike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Janeiro/26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1800" b="0" i="0" u="none" strike="noStrike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1.206.529,25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1800" b="0" i="0" u="none" strike="noStrike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6.057.789,02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800" b="0" i="0" u="none" strike="noStrike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19,92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8646446"/>
                  </a:ext>
                </a:extLst>
              </a:tr>
              <a:tr h="350439">
                <a:tc>
                  <a:txBody>
                    <a:bodyPr/>
                    <a:lstStyle/>
                    <a:p>
                      <a:pPr algn="just" rtl="0" fontAlgn="b"/>
                      <a:r>
                        <a:rPr lang="pt-BR" sz="1800" b="0" i="0" u="none" strike="noStrike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Fevereiro/26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1800" b="0" i="0" u="none" strike="noStrike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2.414.101,85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b="0" i="0" u="none" strike="noStrike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5.679.240,48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800" b="0" i="0" u="none" strike="noStrike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42.51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9390569"/>
                  </a:ext>
                </a:extLst>
              </a:tr>
              <a:tr h="350439">
                <a:tc>
                  <a:txBody>
                    <a:bodyPr/>
                    <a:lstStyle/>
                    <a:p>
                      <a:pPr algn="just" rtl="0" fontAlgn="b"/>
                      <a:r>
                        <a:rPr lang="pt-BR" sz="1800" b="0" i="0" u="none" strike="noStrike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Março/26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1800" b="0" i="0" u="none" strike="noStrike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2.415.403,05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1800" b="0" i="0" u="none" strike="noStrike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5.766.031,98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800" b="0" i="0" u="none" strike="noStrike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41,89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0727249"/>
                  </a:ext>
                </a:extLst>
              </a:tr>
              <a:tr h="350439">
                <a:tc>
                  <a:txBody>
                    <a:bodyPr/>
                    <a:lstStyle/>
                    <a:p>
                      <a:pPr algn="just" rtl="0" fontAlgn="b"/>
                      <a:r>
                        <a:rPr lang="pt-BR" sz="1800" b="0" i="0" u="none" strike="noStrike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Abril/26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1800" b="0" i="0" u="none" strike="noStrike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2.642.350,92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1800" b="0" i="0" u="none" strike="noStrike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7.254.489,55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800" b="0" i="0" u="none" strike="noStrike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36,42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4717885"/>
                  </a:ext>
                </a:extLst>
              </a:tr>
              <a:tr h="350439">
                <a:tc>
                  <a:txBody>
                    <a:bodyPr/>
                    <a:lstStyle/>
                    <a:p>
                      <a:pPr algn="just" rtl="0" fontAlgn="b"/>
                      <a:r>
                        <a:rPr lang="pt-BR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TOTAL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1800" b="1" i="0" u="none" strike="noStrik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28.618.984,32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1800" b="1" i="0" u="none" strike="noStrik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73.177.977,27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800" b="1" i="0" u="none" strike="noStrik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39,11%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BE07B906-699D-4950-B435-4412D4537B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9615275"/>
              </p:ext>
            </p:extLst>
          </p:nvPr>
        </p:nvGraphicFramePr>
        <p:xfrm>
          <a:off x="178167" y="5589240"/>
          <a:ext cx="8860327" cy="36484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86537">
                  <a:extLst>
                    <a:ext uri="{9D8B030D-6E8A-4147-A177-3AD203B41FA5}">
                      <a16:colId xmlns:a16="http://schemas.microsoft.com/office/drawing/2014/main" val="4278972479"/>
                    </a:ext>
                  </a:extLst>
                </a:gridCol>
                <a:gridCol w="2432482">
                  <a:extLst>
                    <a:ext uri="{9D8B030D-6E8A-4147-A177-3AD203B41FA5}">
                      <a16:colId xmlns:a16="http://schemas.microsoft.com/office/drawing/2014/main" val="309553064"/>
                    </a:ext>
                  </a:extLst>
                </a:gridCol>
                <a:gridCol w="2309572">
                  <a:extLst>
                    <a:ext uri="{9D8B030D-6E8A-4147-A177-3AD203B41FA5}">
                      <a16:colId xmlns:a16="http://schemas.microsoft.com/office/drawing/2014/main" val="1647788912"/>
                    </a:ext>
                  </a:extLst>
                </a:gridCol>
                <a:gridCol w="1831736">
                  <a:extLst>
                    <a:ext uri="{9D8B030D-6E8A-4147-A177-3AD203B41FA5}">
                      <a16:colId xmlns:a16="http://schemas.microsoft.com/office/drawing/2014/main" val="1542733179"/>
                    </a:ext>
                  </a:extLst>
                </a:gridCol>
              </a:tblGrid>
              <a:tr h="364841">
                <a:tc>
                  <a:txBody>
                    <a:bodyPr/>
                    <a:lstStyle/>
                    <a:p>
                      <a:pPr algn="just" rtl="0" fontAlgn="b"/>
                      <a:r>
                        <a:rPr lang="pt-BR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MÉDIA MENSAL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1800" b="1" i="0" u="none" strike="noStrike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2.384.915,36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1800" b="1" i="0" u="none" strike="noStrike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6.098.164,77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pt-BR" sz="18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entury Gothic" panose="020B0502020202020204" pitchFamily="34" charset="0"/>
                      </a:endParaRP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1120730"/>
                  </a:ext>
                </a:extLst>
              </a:tr>
            </a:tbl>
          </a:graphicData>
        </a:graphic>
      </p:graphicFrame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87BD7950-0676-441A-8D84-E9A7B8CB6C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4911764"/>
              </p:ext>
            </p:extLst>
          </p:nvPr>
        </p:nvGraphicFramePr>
        <p:xfrm>
          <a:off x="176169" y="6093296"/>
          <a:ext cx="8860327" cy="64807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86537">
                  <a:extLst>
                    <a:ext uri="{9D8B030D-6E8A-4147-A177-3AD203B41FA5}">
                      <a16:colId xmlns:a16="http://schemas.microsoft.com/office/drawing/2014/main" val="3029493503"/>
                    </a:ext>
                  </a:extLst>
                </a:gridCol>
                <a:gridCol w="2432482">
                  <a:extLst>
                    <a:ext uri="{9D8B030D-6E8A-4147-A177-3AD203B41FA5}">
                      <a16:colId xmlns:a16="http://schemas.microsoft.com/office/drawing/2014/main" val="1000994367"/>
                    </a:ext>
                  </a:extLst>
                </a:gridCol>
                <a:gridCol w="2309572">
                  <a:extLst>
                    <a:ext uri="{9D8B030D-6E8A-4147-A177-3AD203B41FA5}">
                      <a16:colId xmlns:a16="http://schemas.microsoft.com/office/drawing/2014/main" val="3932420828"/>
                    </a:ext>
                  </a:extLst>
                </a:gridCol>
                <a:gridCol w="1831736">
                  <a:extLst>
                    <a:ext uri="{9D8B030D-6E8A-4147-A177-3AD203B41FA5}">
                      <a16:colId xmlns:a16="http://schemas.microsoft.com/office/drawing/2014/main" val="3894870260"/>
                    </a:ext>
                  </a:extLst>
                </a:gridCol>
              </a:tblGrid>
              <a:tr h="648072">
                <a:tc>
                  <a:txBody>
                    <a:bodyPr/>
                    <a:lstStyle/>
                    <a:p>
                      <a:pPr algn="just" rtl="0" fontAlgn="b"/>
                      <a:r>
                        <a:rPr lang="pt-BR" sz="1800" b="1" i="0" u="none" strike="noStrike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Câmara Municipal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1800" b="1" i="0" u="none" strike="noStrike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1.483.385,10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1800" b="1" i="0" u="none" strike="noStrike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73.177.977,27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800" b="1" i="0" u="none" strike="noStrike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2,03%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86861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5024521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14282" y="142852"/>
            <a:ext cx="8786874" cy="642942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br>
              <a:rPr lang="pt-BR" sz="2000" b="1" dirty="0">
                <a:latin typeface="Century Gothic" pitchFamily="34" charset="0"/>
              </a:rPr>
            </a:br>
            <a:r>
              <a:rPr lang="pt-BR" sz="2400" b="1" dirty="0">
                <a:latin typeface="Century Gothic" pitchFamily="34" charset="0"/>
              </a:rPr>
              <a:t>Evolução do Gasto com Pessoal  - 1º  Quadrimestre/2026</a:t>
            </a:r>
            <a:br>
              <a:rPr lang="pt-BR" sz="2200" b="1" dirty="0">
                <a:latin typeface="Century Gothic" pitchFamily="34" charset="0"/>
              </a:rPr>
            </a:br>
            <a:endParaRPr lang="pt-BR" sz="2200" b="1" dirty="0">
              <a:latin typeface="Century Gothic" pitchFamily="34" charset="0"/>
            </a:endParaRPr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993810"/>
              </p:ext>
            </p:extLst>
          </p:nvPr>
        </p:nvGraphicFramePr>
        <p:xfrm>
          <a:off x="214283" y="1071544"/>
          <a:ext cx="8715434" cy="552580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374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0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57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9193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561641"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u="none" strike="noStrike" dirty="0">
                          <a:effectLst/>
                          <a:latin typeface="Century Gothic" pitchFamily="34" charset="0"/>
                          <a:cs typeface="Arial" pitchFamily="34" charset="0"/>
                        </a:rPr>
                        <a:t>MÊS</a:t>
                      </a:r>
                      <a:endParaRPr lang="pt-BR" sz="24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u="none" strike="noStrike" dirty="0">
                          <a:effectLst/>
                          <a:latin typeface="Century Gothic" pitchFamily="34" charset="0"/>
                          <a:cs typeface="Arial" pitchFamily="34" charset="0"/>
                        </a:rPr>
                        <a:t>DESPESA </a:t>
                      </a:r>
                    </a:p>
                    <a:p>
                      <a:pPr algn="ctr" fontAlgn="b"/>
                      <a:r>
                        <a:rPr lang="pt-BR" sz="2400" b="1" u="none" strike="noStrike" dirty="0">
                          <a:effectLst/>
                          <a:latin typeface="Century Gothic" pitchFamily="34" charset="0"/>
                          <a:cs typeface="Arial" pitchFamily="34" charset="0"/>
                        </a:rPr>
                        <a:t>PESSOAL</a:t>
                      </a:r>
                      <a:endParaRPr lang="pt-BR" sz="24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u="none" strike="noStrike" dirty="0">
                          <a:effectLst/>
                          <a:latin typeface="Century Gothic" pitchFamily="34" charset="0"/>
                          <a:cs typeface="Arial" pitchFamily="34" charset="0"/>
                        </a:rPr>
                        <a:t>RECEITA</a:t>
                      </a:r>
                    </a:p>
                    <a:p>
                      <a:pPr algn="ctr" fontAlgn="b"/>
                      <a:r>
                        <a:rPr lang="pt-BR" sz="2400" b="1" u="none" strike="noStrike" dirty="0">
                          <a:effectLst/>
                          <a:latin typeface="Century Gothic" pitchFamily="34" charset="0"/>
                          <a:cs typeface="Arial" pitchFamily="34" charset="0"/>
                        </a:rPr>
                        <a:t> LÍQUIDA</a:t>
                      </a:r>
                      <a:endParaRPr lang="pt-BR" sz="24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u="none" strike="noStrike" dirty="0">
                          <a:effectLst/>
                          <a:latin typeface="Century Gothic" pitchFamily="34" charset="0"/>
                          <a:cs typeface="Arial" pitchFamily="34" charset="0"/>
                        </a:rPr>
                        <a:t>%</a:t>
                      </a:r>
                      <a:endParaRPr lang="pt-BR" sz="24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2833">
                <a:tc>
                  <a:txBody>
                    <a:bodyPr/>
                    <a:lstStyle/>
                    <a:p>
                      <a:pPr algn="just" rtl="0" fontAlgn="b"/>
                      <a:r>
                        <a:rPr lang="pt-BR" sz="2400" b="0" i="0" u="none" strike="noStrik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Janeiro/26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2400" b="0" i="0" u="none" strike="noStrik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1.206.529,25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2400" b="0" i="0" u="none" strike="noStrik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6.057.789,02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2400" b="0" i="0" u="none" strike="noStrik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19,92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2833">
                <a:tc>
                  <a:txBody>
                    <a:bodyPr/>
                    <a:lstStyle/>
                    <a:p>
                      <a:pPr algn="just" rtl="0" fontAlgn="b"/>
                      <a:r>
                        <a:rPr lang="pt-BR" sz="2400" b="0" i="0" u="none" strike="noStrik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Fevereiro/26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2400" b="0" i="0" u="none" strike="noStrik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2.414.101,85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400" b="0" i="0" u="none" strike="noStrik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5.679.240,48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2400" b="0" i="0" u="none" strike="noStrik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42.51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2833">
                <a:tc>
                  <a:txBody>
                    <a:bodyPr/>
                    <a:lstStyle/>
                    <a:p>
                      <a:pPr algn="just" rtl="0" fontAlgn="b"/>
                      <a:r>
                        <a:rPr lang="pt-BR" sz="2400" b="0" i="0" u="none" strike="noStrik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Março/26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2400" b="0" i="0" u="none" strike="noStrik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2.415.403,05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2400" b="0" i="0" u="none" strike="noStrik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5.766.031,98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2400" b="0" i="0" u="none" strike="noStrik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41,89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92833">
                <a:tc>
                  <a:txBody>
                    <a:bodyPr/>
                    <a:lstStyle/>
                    <a:p>
                      <a:pPr algn="just" rtl="0" fontAlgn="b"/>
                      <a:r>
                        <a:rPr lang="pt-BR" sz="2400" b="0" i="0" u="none" strike="noStrik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Abril/26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2400" b="0" i="0" u="none" strike="noStrik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2.642.350,92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2400" b="0" i="0" u="none" strike="noStrik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7.254.489,55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2400" b="0" i="0" u="none" strike="noStrik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36,42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92833">
                <a:tc>
                  <a:txBody>
                    <a:bodyPr/>
                    <a:lstStyle/>
                    <a:p>
                      <a:pPr algn="just" rtl="0" fontAlgn="b"/>
                      <a:r>
                        <a:rPr lang="pt-BR" sz="2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ova" panose="020B0504020202020204" pitchFamily="34" charset="0"/>
                        </a:rPr>
                        <a:t>TOTAL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8.678.385,07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24.757.551,03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35,05%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03769378"/>
      </p:ext>
    </p:extLst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07504" y="1268760"/>
            <a:ext cx="8928992" cy="5400600"/>
          </a:xfrm>
        </p:spPr>
        <p:txBody>
          <a:bodyPr>
            <a:normAutofit lnSpcReduction="10000"/>
          </a:bodyPr>
          <a:lstStyle/>
          <a:p>
            <a:r>
              <a:rPr lang="pt-BR" sz="4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Limite de Alerta: ( 90% de 54% - Art. 59 da LRF = </a:t>
            </a:r>
            <a:r>
              <a:rPr lang="pt-BR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48,6%)</a:t>
            </a:r>
          </a:p>
          <a:p>
            <a:endParaRPr lang="pt-BR" sz="4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pt-BR" sz="4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Limite Prudencial (95%  de 54% - Art. 22, §único LRF = </a:t>
            </a:r>
            <a:r>
              <a:rPr lang="pt-BR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51,30%</a:t>
            </a:r>
            <a:r>
              <a:rPr lang="pt-BR" sz="4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marL="0" indent="0">
              <a:buNone/>
            </a:pPr>
            <a:endParaRPr lang="pt-BR" sz="4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pt-BR" sz="4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Limite Legal (</a:t>
            </a:r>
            <a:r>
              <a:rPr lang="pt-BR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54%</a:t>
            </a:r>
            <a:r>
              <a:rPr lang="pt-BR" sz="4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 Art. 20 LRF)</a:t>
            </a:r>
          </a:p>
          <a:p>
            <a:r>
              <a:rPr lang="pt-BR" sz="4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(Média dos últimos 12 meses)</a:t>
            </a:r>
          </a:p>
          <a:p>
            <a:pPr marL="0" indent="0">
              <a:buNone/>
            </a:pPr>
            <a:endParaRPr lang="pt-BR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pt-BR" sz="4400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04800" y="116632"/>
            <a:ext cx="8686800" cy="792088"/>
          </a:xfrm>
        </p:spPr>
        <p:txBody>
          <a:bodyPr>
            <a:normAutofit/>
          </a:bodyPr>
          <a:lstStyle/>
          <a:p>
            <a:pPr algn="ctr"/>
            <a:r>
              <a:rPr lang="pt-BR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LIMITE DE GASTO – Previsão Legal</a:t>
            </a:r>
          </a:p>
        </p:txBody>
      </p:sp>
    </p:spTree>
    <p:extLst>
      <p:ext uri="{BB962C8B-B14F-4D97-AF65-F5344CB8AC3E}">
        <p14:creationId xmlns:p14="http://schemas.microsoft.com/office/powerpoint/2010/main" val="2949804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ço Reservado para Conteúdo 5">
            <a:extLst>
              <a:ext uri="{FF2B5EF4-FFF2-40B4-BE49-F238E27FC236}">
                <a16:creationId xmlns:a16="http://schemas.microsoft.com/office/drawing/2014/main" id="{E68FD8D2-B74D-46D7-B9F2-ECF6F85753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biLevel thresh="7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51720" y="260648"/>
            <a:ext cx="4733925" cy="2376264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B2D1AF41-F3EE-4F03-95E3-59D2AA7CCCD7}"/>
              </a:ext>
            </a:extLst>
          </p:cNvPr>
          <p:cNvPicPr>
            <a:picLocks noChangeAspect="1"/>
          </p:cNvPicPr>
          <p:nvPr/>
        </p:nvPicPr>
        <p:blipFill>
          <a:blip r:embed="rId4">
            <a:grayscl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61141" y="3560242"/>
            <a:ext cx="3522819" cy="2592288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EE944E82-CAFD-4F90-BBE1-8C057AFF26E9}"/>
              </a:ext>
            </a:extLst>
          </p:cNvPr>
          <p:cNvPicPr>
            <a:picLocks noChangeAspect="1"/>
          </p:cNvPicPr>
          <p:nvPr/>
        </p:nvPicPr>
        <p:blipFill>
          <a:blip r:embed="rId6">
            <a:biLevel thresh="7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2930" y="3681028"/>
            <a:ext cx="4752528" cy="2664296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573FDB89-3DDB-560A-BD67-3DBC91E2F172}"/>
              </a:ext>
            </a:extLst>
          </p:cNvPr>
          <p:cNvSpPr txBox="1"/>
          <p:nvPr/>
        </p:nvSpPr>
        <p:spPr>
          <a:xfrm>
            <a:off x="899592" y="2636912"/>
            <a:ext cx="68042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b="1" i="0" dirty="0">
                <a:effectLst/>
                <a:latin typeface="Google Sans"/>
              </a:rPr>
              <a:t>Lei Complementar nº 141, de 13 de janeiro de 2012, regulamentou a Emenda Constitucional nº 29 de 2000.</a:t>
            </a:r>
            <a:endParaRPr lang="pt-BR" b="1" dirty="0"/>
          </a:p>
        </p:txBody>
      </p:sp>
    </p:spTree>
    <p:extLst>
      <p:ext uri="{BB962C8B-B14F-4D97-AF65-F5344CB8AC3E}">
        <p14:creationId xmlns:p14="http://schemas.microsoft.com/office/powerpoint/2010/main" val="2882432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16BA72EA-B0B5-5510-F841-AE16714AAF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9144000" cy="908344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3A53F56D-D103-18F6-964B-33DC30A704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" y="914387"/>
            <a:ext cx="3188915" cy="2562225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3EBE1E26-7E92-4D99-5E65-8DFC76B83B3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170620" y="908344"/>
            <a:ext cx="3257550" cy="2562225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7ED8A2F3-51F8-C795-BC9A-F7C982CD1B5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59992" y="908344"/>
            <a:ext cx="2784008" cy="2590800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B4058363-A489-F1BA-6EFD-DBDC19031EB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" y="3512150"/>
            <a:ext cx="5292081" cy="3345849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381A86ED-3359-74B9-E69F-ACB86FD4258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92080" y="3479875"/>
            <a:ext cx="3851920" cy="3345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5595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F23505D6-5616-4169-B54F-3113656069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7504" y="44624"/>
            <a:ext cx="8928992" cy="6552728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0A7BD709-E627-4CC8-A65F-60B237410229}"/>
              </a:ext>
            </a:extLst>
          </p:cNvPr>
          <p:cNvSpPr txBox="1"/>
          <p:nvPr/>
        </p:nvSpPr>
        <p:spPr>
          <a:xfrm>
            <a:off x="3275856" y="2674657"/>
            <a:ext cx="2304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chemeClr val="bg1"/>
                </a:solidFill>
                <a:latin typeface="Arial Black" panose="020B0A04020102020204" pitchFamily="34" charset="0"/>
              </a:rPr>
              <a:t>70,00%</a:t>
            </a:r>
          </a:p>
        </p:txBody>
      </p:sp>
    </p:spTree>
    <p:extLst>
      <p:ext uri="{BB962C8B-B14F-4D97-AF65-F5344CB8AC3E}">
        <p14:creationId xmlns:p14="http://schemas.microsoft.com/office/powerpoint/2010/main" val="3806200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61D6DB97-E00F-7BF3-3573-1F6FE2341C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5419" y="-24369"/>
            <a:ext cx="9144000" cy="3453369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C7300194-80DC-B3DE-846F-60741FB550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96" y="3474685"/>
            <a:ext cx="9144000" cy="2400886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4840BAB7-7560-2200-9AF5-55DC43AE89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96" y="6021288"/>
            <a:ext cx="9144000" cy="749508"/>
          </a:xfrm>
          <a:prstGeom prst="rect">
            <a:avLst/>
          </a:prstGeom>
        </p:spPr>
      </p:pic>
      <p:sp>
        <p:nvSpPr>
          <p:cNvPr id="11" name="Seta: para a Direita 10">
            <a:extLst>
              <a:ext uri="{FF2B5EF4-FFF2-40B4-BE49-F238E27FC236}">
                <a16:creationId xmlns:a16="http://schemas.microsoft.com/office/drawing/2014/main" id="{558F91A6-7A76-DA0C-77F0-D4EE86CFF178}"/>
              </a:ext>
            </a:extLst>
          </p:cNvPr>
          <p:cNvSpPr/>
          <p:nvPr/>
        </p:nvSpPr>
        <p:spPr>
          <a:xfrm>
            <a:off x="2555776" y="2420888"/>
            <a:ext cx="720080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73329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4D9B2DFE-D429-482F-B54A-FBD4B705C9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9512" y="224644"/>
            <a:ext cx="8712968" cy="64087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40A833FB-D1FD-4AF1-BADA-FF8BB4671B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80111" y="3789040"/>
            <a:ext cx="2297063" cy="1683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696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E2CE3F26-D7F7-9613-C59F-D101EA77CD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6945" y="9841"/>
            <a:ext cx="9144000" cy="887034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EEA4654A-9E18-E6ED-79B5-76435DF47C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389" y="980728"/>
            <a:ext cx="4524375" cy="309634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8CAF7A6D-31A4-849A-74E1-560956DC7E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619627" y="950747"/>
            <a:ext cx="4416869" cy="31263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8BF21CF2-6B45-BBBD-775D-2A3EB5B5499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9236" y="4221088"/>
            <a:ext cx="9045732" cy="251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2777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C1B1355D-1377-BECE-988A-5DF2EF9C1A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9512" y="260648"/>
            <a:ext cx="8784975" cy="640871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694980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5C684A2-AAA0-4D61-935B-6F117046A1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88640"/>
            <a:ext cx="8784976" cy="6552728"/>
          </a:xfr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marL="0" indent="0" algn="ctr">
              <a:buNone/>
            </a:pPr>
            <a:endParaRPr lang="pt-BR" b="1" dirty="0"/>
          </a:p>
          <a:p>
            <a:pPr marL="0" indent="0" algn="ctr">
              <a:buNone/>
            </a:pPr>
            <a:endParaRPr lang="pt-BR" b="1" dirty="0"/>
          </a:p>
          <a:p>
            <a:pPr marL="0" indent="0" algn="ctr">
              <a:buNone/>
            </a:pPr>
            <a:r>
              <a:rPr lang="pt-B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ANEXOS DO RELATÓRIO DE</a:t>
            </a:r>
          </a:p>
          <a:p>
            <a:pPr marL="0" indent="0" algn="ctr">
              <a:buNone/>
            </a:pPr>
            <a:r>
              <a:rPr lang="pt-B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GESTÃO FISCAL</a:t>
            </a:r>
          </a:p>
          <a:p>
            <a:pPr marL="0" indent="0" algn="ctr">
              <a:buNone/>
            </a:pPr>
            <a:endParaRPr lang="pt-BR" sz="5400" b="1" dirty="0"/>
          </a:p>
          <a:p>
            <a:pPr marL="0" indent="0" algn="ctr">
              <a:buNone/>
            </a:pPr>
            <a:r>
              <a:rPr lang="pt-BR" sz="5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1º QUADRIMESTRE/26</a:t>
            </a:r>
          </a:p>
        </p:txBody>
      </p:sp>
    </p:spTree>
    <p:extLst>
      <p:ext uri="{BB962C8B-B14F-4D97-AF65-F5344CB8AC3E}">
        <p14:creationId xmlns:p14="http://schemas.microsoft.com/office/powerpoint/2010/main" val="3657420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e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2678843"/>
              </p:ext>
            </p:extLst>
          </p:nvPr>
        </p:nvGraphicFramePr>
        <p:xfrm>
          <a:off x="107504" y="127489"/>
          <a:ext cx="8928992" cy="5603974"/>
        </p:xfrm>
        <a:graphic>
          <a:graphicData uri="http://schemas.openxmlformats.org/drawingml/2006/table">
            <a:tbl>
              <a:tblPr/>
              <a:tblGrid>
                <a:gridCol w="51427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86265">
                  <a:extLst>
                    <a:ext uri="{9D8B030D-6E8A-4147-A177-3AD203B41FA5}">
                      <a16:colId xmlns:a16="http://schemas.microsoft.com/office/drawing/2014/main" val="3787821397"/>
                    </a:ext>
                  </a:extLst>
                </a:gridCol>
              </a:tblGrid>
              <a:tr h="507742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2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RESULTADO PRIMÁRIO (1º Quadrimestre/26)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7742">
                <a:tc>
                  <a:txBody>
                    <a:bodyPr/>
                    <a:lstStyle/>
                    <a:p>
                      <a:pPr algn="l" fontAlgn="b"/>
                      <a:r>
                        <a:rPr lang="pt-BR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RECEITA PRIMÁRIA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R$         24.648.481,07 </a:t>
                      </a:r>
                      <a:endParaRPr lang="pt-BR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7742">
                <a:tc>
                  <a:txBody>
                    <a:bodyPr/>
                    <a:lstStyle/>
                    <a:p>
                      <a:pPr algn="l" fontAlgn="b"/>
                      <a:r>
                        <a:rPr lang="pt-BR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DESPESA PRIMÁRIA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R$         24.033.334,26</a:t>
                      </a:r>
                      <a:endParaRPr lang="pt-BR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593">
                <a:tc>
                  <a:txBody>
                    <a:bodyPr/>
                    <a:lstStyle/>
                    <a:p>
                      <a:pPr algn="l" fontAlgn="b"/>
                      <a:r>
                        <a:rPr lang="pt-BR" sz="2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RESULTADO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R$              615.146,81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593">
                <a:tc>
                  <a:txBody>
                    <a:bodyPr/>
                    <a:lstStyle/>
                    <a:p>
                      <a:pPr algn="l" fontAlgn="b"/>
                      <a:r>
                        <a:rPr lang="pt-BR" sz="2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Prevista LDO  - 1º </a:t>
                      </a:r>
                      <a:r>
                        <a:rPr lang="pt-BR" sz="2400" b="1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Quadrim</a:t>
                      </a:r>
                      <a:r>
                        <a:rPr lang="pt-BR" sz="2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./26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400" b="1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R$             -154.530,63</a:t>
                      </a:r>
                      <a:endParaRPr lang="pt-BR" sz="2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2072423"/>
                  </a:ext>
                </a:extLst>
              </a:tr>
              <a:tr h="370593">
                <a:tc>
                  <a:txBody>
                    <a:bodyPr/>
                    <a:lstStyle/>
                    <a:p>
                      <a:pPr algn="l" fontAlgn="b"/>
                      <a:endParaRPr lang="pt-BR" sz="2400" b="0" i="0" u="none" strike="noStrike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2400" b="0" i="0" u="none" strike="noStrike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7742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2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RESULTADO NOMINAL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7742">
                <a:tc>
                  <a:txBody>
                    <a:bodyPr/>
                    <a:lstStyle/>
                    <a:p>
                      <a:pPr algn="l" fontAlgn="b"/>
                      <a:r>
                        <a:rPr lang="pt-BR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RESULTADO PRIMÁRIO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R$               615.146,81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7742">
                <a:tc>
                  <a:txBody>
                    <a:bodyPr/>
                    <a:lstStyle/>
                    <a:p>
                      <a:pPr algn="l" fontAlgn="b"/>
                      <a:r>
                        <a:rPr lang="pt-BR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JUROS + ENCARGOS</a:t>
                      </a:r>
                    </a:p>
                    <a:p>
                      <a:pPr algn="l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Calibri"/>
                        </a:rPr>
                        <a:t>Juros Ativos:.............................. 1.637.385,13</a:t>
                      </a:r>
                    </a:p>
                    <a:p>
                      <a:pPr algn="l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Calibri"/>
                        </a:rPr>
                        <a:t>Juros Passivos: ................................11.161,91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R$            1.626.218,22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07742">
                <a:tc>
                  <a:txBody>
                    <a:bodyPr/>
                    <a:lstStyle/>
                    <a:p>
                      <a:pPr algn="l" fontAlgn="b"/>
                      <a:r>
                        <a:rPr lang="pt-BR" sz="2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RESULTADO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R$           2.241.365,03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07742">
                <a:tc>
                  <a:txBody>
                    <a:bodyPr/>
                    <a:lstStyle/>
                    <a:p>
                      <a:pPr algn="l" fontAlgn="b"/>
                      <a:r>
                        <a:rPr lang="pt-BR" sz="2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Prevista LDO - 1º </a:t>
                      </a:r>
                      <a:r>
                        <a:rPr lang="pt-BR" sz="2400" b="1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Quadrim</a:t>
                      </a:r>
                      <a:r>
                        <a:rPr lang="pt-BR" sz="2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./26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400" b="1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R$               288.969,37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84989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4207094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1571636"/>
          </a:xfrm>
        </p:spPr>
        <p:txBody>
          <a:bodyPr>
            <a:noAutofit/>
          </a:bodyPr>
          <a:lstStyle/>
          <a:p>
            <a:br>
              <a:rPr lang="pt-BR" sz="2800" b="1" dirty="0"/>
            </a:br>
            <a:br>
              <a:rPr lang="pt-BR" sz="2800" b="1" dirty="0"/>
            </a:br>
            <a:br>
              <a:rPr lang="pt-BR" sz="2800" b="1" dirty="0"/>
            </a:br>
            <a:r>
              <a:rPr lang="pt-BR" sz="2800" b="1" dirty="0"/>
              <a:t>Sumário da Apresentação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2"/>
          </p:nvPr>
        </p:nvSpPr>
        <p:spPr>
          <a:xfrm>
            <a:off x="285720" y="285728"/>
            <a:ext cx="8643998" cy="6286544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endParaRPr lang="pt-BR" sz="2000" dirty="0"/>
          </a:p>
          <a:p>
            <a:endParaRPr lang="pt-BR" sz="2000" dirty="0"/>
          </a:p>
          <a:p>
            <a:pPr>
              <a:buNone/>
            </a:pPr>
            <a:endParaRPr lang="pt-BR" sz="2000" dirty="0"/>
          </a:p>
          <a:p>
            <a:endParaRPr lang="pt-BR" sz="2000" dirty="0"/>
          </a:p>
          <a:p>
            <a:pPr>
              <a:buNone/>
            </a:pPr>
            <a:endParaRPr lang="pt-BR" sz="2000" dirty="0"/>
          </a:p>
          <a:p>
            <a:pPr>
              <a:buNone/>
            </a:pPr>
            <a:endParaRPr lang="pt-BR" sz="2000" dirty="0"/>
          </a:p>
          <a:p>
            <a:pPr>
              <a:buNone/>
            </a:pPr>
            <a:endParaRPr lang="pt-BR" sz="2000" dirty="0"/>
          </a:p>
          <a:p>
            <a:pPr>
              <a:buNone/>
            </a:pPr>
            <a:endParaRPr lang="pt-BR" sz="1800" dirty="0"/>
          </a:p>
          <a:p>
            <a:pPr>
              <a:buNone/>
            </a:pPr>
            <a:endParaRPr lang="pt-BR" sz="1800" dirty="0"/>
          </a:p>
          <a:p>
            <a:pPr>
              <a:buNone/>
            </a:pPr>
            <a:r>
              <a:rPr lang="pt-BR" sz="1800" dirty="0"/>
              <a:t>     </a:t>
            </a:r>
          </a:p>
          <a:p>
            <a:endParaRPr lang="pt-BR" sz="1800" dirty="0"/>
          </a:p>
          <a:p>
            <a:endParaRPr lang="pt-BR" sz="1800" dirty="0"/>
          </a:p>
        </p:txBody>
      </p:sp>
      <p:pic>
        <p:nvPicPr>
          <p:cNvPr id="8" name="Imagem 7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14744" y="500042"/>
            <a:ext cx="1500198" cy="840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tângulo 4"/>
          <p:cNvSpPr/>
          <p:nvPr/>
        </p:nvSpPr>
        <p:spPr>
          <a:xfrm>
            <a:off x="392877" y="1340768"/>
            <a:ext cx="835824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400" b="1" dirty="0">
                <a:latin typeface="Century Gothic" pitchFamily="34" charset="0"/>
              </a:rPr>
              <a:t>RESULTADO: NOMINAL e PRIMÁRIO</a:t>
            </a:r>
            <a:endParaRPr lang="pt-BR" sz="2400" dirty="0">
              <a:latin typeface="Century Gothic" pitchFamily="34" charset="0"/>
            </a:endParaRPr>
          </a:p>
        </p:txBody>
      </p:sp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3996084"/>
              </p:ext>
            </p:extLst>
          </p:nvPr>
        </p:nvGraphicFramePr>
        <p:xfrm>
          <a:off x="428596" y="1857365"/>
          <a:ext cx="8358248" cy="43799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577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004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22419">
                <a:tc>
                  <a:txBody>
                    <a:bodyPr/>
                    <a:lstStyle/>
                    <a:p>
                      <a:pPr algn="ctr"/>
                      <a:r>
                        <a:rPr lang="pt-BR" sz="2800" dirty="0">
                          <a:solidFill>
                            <a:schemeClr val="bg1"/>
                          </a:solidFill>
                        </a:rPr>
                        <a:t>DESCRIÇÃO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800" dirty="0">
                          <a:solidFill>
                            <a:schemeClr val="bg1"/>
                          </a:solidFill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2278">
                <a:tc>
                  <a:txBody>
                    <a:bodyPr/>
                    <a:lstStyle/>
                    <a:p>
                      <a:r>
                        <a:rPr lang="pt-BR" sz="2800" dirty="0"/>
                        <a:t>Resultado</a:t>
                      </a:r>
                      <a:r>
                        <a:rPr lang="pt-BR" sz="2800" baseline="0" dirty="0"/>
                        <a:t> Nominal</a:t>
                      </a:r>
                      <a:endParaRPr lang="pt-B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800" b="1" u="none" strike="noStrike" dirty="0">
                          <a:solidFill>
                            <a:srgbClr val="000000"/>
                          </a:solidFill>
                        </a:rPr>
                        <a:t> R$          2.241.365,03</a:t>
                      </a:r>
                      <a:endParaRPr lang="pt-BR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1465">
                <a:tc>
                  <a:txBody>
                    <a:bodyPr/>
                    <a:lstStyle/>
                    <a:p>
                      <a:pPr algn="l" fontAlgn="b"/>
                      <a:endParaRPr lang="pt-BR" sz="28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pt-BR" sz="2800" b="1" i="0" u="none" strike="noStrike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46450926"/>
                  </a:ext>
                </a:extLst>
              </a:tr>
              <a:tr h="751186">
                <a:tc>
                  <a:txBody>
                    <a:bodyPr/>
                    <a:lstStyle/>
                    <a:p>
                      <a:r>
                        <a:rPr lang="pt-BR" sz="2800" dirty="0"/>
                        <a:t>Resultado Primário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800" b="1" u="none" strike="noStrike" dirty="0">
                          <a:solidFill>
                            <a:srgbClr val="000000"/>
                          </a:solidFill>
                        </a:rPr>
                        <a:t>R$             615.146,81</a:t>
                      </a:r>
                      <a:endParaRPr lang="pt-BR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51186">
                <a:tc>
                  <a:txBody>
                    <a:bodyPr/>
                    <a:lstStyle/>
                    <a:p>
                      <a:pPr algn="l" fontAlgn="b"/>
                      <a:endParaRPr lang="pt-BR" sz="28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pt-BR" sz="2800" b="1" i="0" u="none" strike="noStrike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69855646"/>
                  </a:ext>
                </a:extLst>
              </a:tr>
              <a:tr h="1321413">
                <a:tc gridSpan="2">
                  <a:txBody>
                    <a:bodyPr/>
                    <a:lstStyle/>
                    <a:p>
                      <a:endParaRPr lang="pt-BR" sz="2000" dirty="0"/>
                    </a:p>
                    <a:p>
                      <a:endParaRPr lang="pt-BR" sz="2000" dirty="0"/>
                    </a:p>
                    <a:p>
                      <a:r>
                        <a:rPr lang="pt-BR" sz="2000" dirty="0"/>
                        <a:t>Fonte:</a:t>
                      </a:r>
                      <a:r>
                        <a:rPr lang="pt-BR" sz="2000" baseline="0" dirty="0"/>
                        <a:t> RREO Anexo 06 (Consolidado) Abril/2026 (1º Quadrimestre/26)</a:t>
                      </a:r>
                      <a:endParaRPr lang="pt-BR" sz="20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pt-B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621109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F9D5F167-5CEF-4298-B48D-84C5CCA644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3269543"/>
              </p:ext>
            </p:extLst>
          </p:nvPr>
        </p:nvGraphicFramePr>
        <p:xfrm>
          <a:off x="323528" y="1052734"/>
          <a:ext cx="8640959" cy="558091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976664">
                  <a:extLst>
                    <a:ext uri="{9D8B030D-6E8A-4147-A177-3AD203B41FA5}">
                      <a16:colId xmlns:a16="http://schemas.microsoft.com/office/drawing/2014/main" val="3330288829"/>
                    </a:ext>
                  </a:extLst>
                </a:gridCol>
                <a:gridCol w="2664295">
                  <a:extLst>
                    <a:ext uri="{9D8B030D-6E8A-4147-A177-3AD203B41FA5}">
                      <a16:colId xmlns:a16="http://schemas.microsoft.com/office/drawing/2014/main" val="309175269"/>
                    </a:ext>
                  </a:extLst>
                </a:gridCol>
              </a:tblGrid>
              <a:tr h="42240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0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Dívida Consolidada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0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R$                   514.944,08    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597645"/>
                  </a:ext>
                </a:extLst>
              </a:tr>
              <a:tr h="49676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0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Dívida Consolidada Líquida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0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(R$</a:t>
                      </a:r>
                      <a:r>
                        <a:rPr lang="pt-BR" sz="2000" b="1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50.904.417,02)</a:t>
                      </a:r>
                      <a:endParaRPr lang="pt-BR" sz="2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8005743"/>
                  </a:ext>
                </a:extLst>
              </a:tr>
              <a:tr h="43253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0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Receita Corrente Líquida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0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R$              75.582.509,21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407431"/>
                  </a:ext>
                </a:extLst>
              </a:tr>
              <a:tr h="89347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0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Transferências Obrigatórias da União relativa às emendas individuais (art. 166-A, § 1º da CF)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000" b="0" dirty="0">
                          <a:solidFill>
                            <a:schemeClr val="tx1"/>
                          </a:solidFill>
                          <a:effectLst/>
                        </a:rPr>
                        <a:t>R$                1.500.000,00</a:t>
                      </a:r>
                      <a:endParaRPr lang="pt-BR" sz="20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5740053"/>
                  </a:ext>
                </a:extLst>
              </a:tr>
              <a:tr h="89347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0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Receita Corrente Líquida ajustada para cálculo do limite de endividamento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0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R$             74.082.509,21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2027585"/>
                  </a:ext>
                </a:extLst>
              </a:tr>
              <a:tr h="60577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0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 da Dívida Consolidada sobre a Receita Corrente Líquida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0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0,70%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9008198"/>
                  </a:ext>
                </a:extLst>
              </a:tr>
              <a:tr h="60149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0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 da Dívida Consolidada sobre a RCL ajustada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000" b="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pt-BR" sz="2000" b="0" baseline="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68,71 </a:t>
                      </a:r>
                      <a:r>
                        <a:rPr lang="pt-BR" sz="2000" b="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%)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6423193"/>
                  </a:ext>
                </a:extLst>
              </a:tr>
              <a:tr h="60149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0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Limite definido por resolução do Senado Federal – 120%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0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R$             88.899.011,05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2694002"/>
                  </a:ext>
                </a:extLst>
              </a:tr>
              <a:tr h="60149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0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Limite de Alerta (Inciso III do § do art. 598 da LRF – 108% 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0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R$            80.009.109,95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5772004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2D814D49-7B47-4283-A3B7-32A0B30F1A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590" y="105530"/>
            <a:ext cx="8568951" cy="62324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pt-BR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DEMONSTRATIVO DA DÍVIDA CONSOLIDADA LÍQUIDA</a:t>
            </a:r>
            <a:endParaRPr lang="pt-BR" altLang="pt-BR" b="1" dirty="0">
              <a:solidFill>
                <a:schemeClr val="tx1"/>
              </a:solidFill>
            </a:endParaRP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pt-BR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1º QUADRIMESTRE/26 – ANEXO 2 - RGF</a:t>
            </a:r>
            <a:endParaRPr lang="pt-BR" altLang="pt-BR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538277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F9D5F167-5CEF-4298-B48D-84C5CCA644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4020405"/>
              </p:ext>
            </p:extLst>
          </p:nvPr>
        </p:nvGraphicFramePr>
        <p:xfrm>
          <a:off x="323528" y="1052735"/>
          <a:ext cx="8640959" cy="566278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063830">
                  <a:extLst>
                    <a:ext uri="{9D8B030D-6E8A-4147-A177-3AD203B41FA5}">
                      <a16:colId xmlns:a16="http://schemas.microsoft.com/office/drawing/2014/main" val="3330288829"/>
                    </a:ext>
                  </a:extLst>
                </a:gridCol>
                <a:gridCol w="2577129">
                  <a:extLst>
                    <a:ext uri="{9D8B030D-6E8A-4147-A177-3AD203B41FA5}">
                      <a16:colId xmlns:a16="http://schemas.microsoft.com/office/drawing/2014/main" val="309175269"/>
                    </a:ext>
                  </a:extLst>
                </a:gridCol>
              </a:tblGrid>
              <a:tr h="54263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800" b="0" dirty="0">
                          <a:solidFill>
                            <a:schemeClr val="tx1"/>
                          </a:solidFill>
                          <a:effectLst/>
                        </a:rPr>
                        <a:t>RCL – RECEITA CORRENTE LÍQUIDA (últimos 12 meses)</a:t>
                      </a:r>
                      <a:endParaRPr lang="pt-BR" sz="1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800" b="0" dirty="0">
                          <a:solidFill>
                            <a:schemeClr val="tx1"/>
                          </a:solidFill>
                          <a:effectLst/>
                        </a:rPr>
                        <a:t>R$               </a:t>
                      </a:r>
                      <a:r>
                        <a:rPr lang="pt-BR" sz="1800" b="0" baseline="0" dirty="0">
                          <a:solidFill>
                            <a:schemeClr val="tx1"/>
                          </a:solidFill>
                          <a:effectLst/>
                        </a:rPr>
                        <a:t> 75.582.509,21</a:t>
                      </a:r>
                      <a:r>
                        <a:rPr lang="pt-BR" sz="1800" b="0" dirty="0">
                          <a:solidFill>
                            <a:schemeClr val="tx1"/>
                          </a:solidFill>
                          <a:effectLst/>
                        </a:rPr>
                        <a:t>             </a:t>
                      </a:r>
                      <a:endParaRPr lang="pt-BR" sz="1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597645"/>
                  </a:ext>
                </a:extLst>
              </a:tr>
              <a:tr h="62586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800" b="0" dirty="0">
                          <a:solidFill>
                            <a:schemeClr val="tx1"/>
                          </a:solidFill>
                          <a:effectLst/>
                        </a:rPr>
                        <a:t>TRANSFERÊNCIA OBRIGATÓRIAS – EMENDAS INDIVIDUAIS</a:t>
                      </a:r>
                      <a:endParaRPr lang="pt-BR" sz="1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800" b="0" dirty="0">
                          <a:solidFill>
                            <a:schemeClr val="tx1"/>
                          </a:solidFill>
                          <a:effectLst/>
                        </a:rPr>
                        <a:t>R$                  1.500.000,00</a:t>
                      </a:r>
                      <a:endParaRPr lang="pt-BR" sz="1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8005743"/>
                  </a:ext>
                </a:extLst>
              </a:tr>
              <a:tr h="84115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800" b="1" dirty="0">
                          <a:solidFill>
                            <a:schemeClr val="tx1"/>
                          </a:solidFill>
                          <a:effectLst/>
                        </a:rPr>
                        <a:t>RCL AJUSTADA PARA CÁLCULO DE LIMITE DE INDIVIDAMENTO</a:t>
                      </a:r>
                      <a:endParaRPr lang="pt-BR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800" b="1" dirty="0">
                          <a:solidFill>
                            <a:schemeClr val="tx1"/>
                          </a:solidFill>
                          <a:effectLst/>
                        </a:rPr>
                        <a:t>R$               74.082.509,03</a:t>
                      </a:r>
                      <a:endParaRPr lang="pt-BR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407431"/>
                  </a:ext>
                </a:extLst>
              </a:tr>
              <a:tr h="54263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800" b="0" dirty="0">
                          <a:solidFill>
                            <a:schemeClr val="tx1"/>
                          </a:solidFill>
                          <a:effectLst/>
                        </a:rPr>
                        <a:t> TOTAL DAS GARANTIAS E CONTAPARTIDA</a:t>
                      </a:r>
                      <a:endParaRPr lang="pt-BR" sz="1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800" b="0" dirty="0">
                          <a:solidFill>
                            <a:schemeClr val="tx1"/>
                          </a:solidFill>
                          <a:effectLst/>
                        </a:rPr>
                        <a:t> 0,00</a:t>
                      </a:r>
                      <a:endParaRPr lang="pt-BR" sz="1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5740053"/>
                  </a:ext>
                </a:extLst>
              </a:tr>
              <a:tr h="1135909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pt-BR" sz="1800" b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800" b="0" dirty="0">
                          <a:solidFill>
                            <a:schemeClr val="tx1"/>
                          </a:solidFill>
                          <a:effectLst/>
                        </a:rPr>
                        <a:t>% </a:t>
                      </a:r>
                      <a:r>
                        <a:rPr lang="pt-BR" sz="1800" b="1" dirty="0">
                          <a:solidFill>
                            <a:schemeClr val="tx1"/>
                          </a:solidFill>
                          <a:effectLst/>
                        </a:rPr>
                        <a:t>DO TOTAL DAS GRARANTIAS SOBRE A RCL AJUSTADA</a:t>
                      </a:r>
                      <a:endParaRPr lang="pt-BR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8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8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2692371"/>
                  </a:ext>
                </a:extLst>
              </a:tr>
              <a:tr h="54263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800" b="0" dirty="0">
                          <a:solidFill>
                            <a:schemeClr val="tx1"/>
                          </a:solidFill>
                          <a:effectLst/>
                        </a:rPr>
                        <a:t>LIMITE DEFINIDO POR RESOLUÇÃO DO SENADO FEDERAL (22%)</a:t>
                      </a:r>
                      <a:endParaRPr lang="pt-BR" sz="1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800" b="0" dirty="0">
                          <a:solidFill>
                            <a:schemeClr val="tx1"/>
                          </a:solidFill>
                          <a:effectLst/>
                        </a:rPr>
                        <a:t>R$                 16.298.152,03</a:t>
                      </a:r>
                      <a:endParaRPr lang="pt-BR" sz="1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5614354"/>
                  </a:ext>
                </a:extLst>
              </a:tr>
              <a:tr h="143195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pt-BR" sz="1800" b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800" b="0" dirty="0">
                          <a:solidFill>
                            <a:schemeClr val="tx1"/>
                          </a:solidFill>
                          <a:effectLst/>
                        </a:rPr>
                        <a:t>LIMITE DE ALERTA (Art. 59 da LRF) 90% (16.298.152,03)</a:t>
                      </a:r>
                      <a:endParaRPr lang="pt-BR" sz="1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pt-BR" sz="1800" b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800" b="0" dirty="0">
                          <a:solidFill>
                            <a:schemeClr val="tx1"/>
                          </a:solidFill>
                          <a:effectLst/>
                        </a:rPr>
                        <a:t>R$                 14.668.336,83</a:t>
                      </a:r>
                      <a:endParaRPr lang="pt-BR" sz="1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1595319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2D814D49-7B47-4283-A3B7-32A0B30F1A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590" y="142475"/>
            <a:ext cx="8568951" cy="6232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pt-BR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DEMONSTRATIVO DAS GARANTIAS E CONTRAGARANTIA DE VALORES</a:t>
            </a:r>
            <a:endParaRPr lang="pt-BR" altLang="pt-BR" b="1" dirty="0">
              <a:solidFill>
                <a:schemeClr val="tx1"/>
              </a:solidFill>
            </a:endParaRP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pt-BR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1º QUADRIMESTRE/26 – ANEXO 3 - RGF</a:t>
            </a:r>
            <a:endParaRPr lang="pt-BR" altLang="pt-BR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405896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F9D5F167-5CEF-4298-B48D-84C5CCA644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1563381"/>
              </p:ext>
            </p:extLst>
          </p:nvPr>
        </p:nvGraphicFramePr>
        <p:xfrm>
          <a:off x="323528" y="1052735"/>
          <a:ext cx="8640959" cy="497003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048672">
                  <a:extLst>
                    <a:ext uri="{9D8B030D-6E8A-4147-A177-3AD203B41FA5}">
                      <a16:colId xmlns:a16="http://schemas.microsoft.com/office/drawing/2014/main" val="3330288829"/>
                    </a:ext>
                  </a:extLst>
                </a:gridCol>
                <a:gridCol w="2592287">
                  <a:extLst>
                    <a:ext uri="{9D8B030D-6E8A-4147-A177-3AD203B41FA5}">
                      <a16:colId xmlns:a16="http://schemas.microsoft.com/office/drawing/2014/main" val="309175269"/>
                    </a:ext>
                  </a:extLst>
                </a:gridCol>
              </a:tblGrid>
              <a:tr h="46231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800" b="0" dirty="0">
                          <a:solidFill>
                            <a:schemeClr val="tx1"/>
                          </a:solidFill>
                          <a:effectLst/>
                        </a:rPr>
                        <a:t>RCL – RECEITA CORRENTE LÍQUIDA (últimos 12 meses)</a:t>
                      </a:r>
                      <a:endParaRPr lang="pt-BR" sz="1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800" b="0" dirty="0">
                          <a:solidFill>
                            <a:schemeClr val="tx1"/>
                          </a:solidFill>
                          <a:effectLst/>
                        </a:rPr>
                        <a:t>R$                75.582.509,22</a:t>
                      </a:r>
                      <a:endParaRPr lang="pt-BR" sz="1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597645"/>
                  </a:ext>
                </a:extLst>
              </a:tr>
              <a:tr h="53322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800" b="0" dirty="0">
                          <a:solidFill>
                            <a:schemeClr val="tx1"/>
                          </a:solidFill>
                          <a:effectLst/>
                        </a:rPr>
                        <a:t>TRANSFERÊNCIA OBRIGATÓRIAS – EMENDAS INDIVIDUAIS</a:t>
                      </a:r>
                      <a:endParaRPr lang="pt-BR" sz="1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800" b="0" dirty="0">
                          <a:solidFill>
                            <a:schemeClr val="tx1"/>
                          </a:solidFill>
                          <a:effectLst/>
                        </a:rPr>
                        <a:t>R$                  1.500.000,00</a:t>
                      </a:r>
                      <a:endParaRPr lang="pt-BR" sz="1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8005743"/>
                  </a:ext>
                </a:extLst>
              </a:tr>
              <a:tr h="71663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800" b="1" dirty="0">
                          <a:solidFill>
                            <a:schemeClr val="tx1"/>
                          </a:solidFill>
                          <a:effectLst/>
                        </a:rPr>
                        <a:t>RCL AJUSTADA PARA CÁLCULO DE LIMITE DE INDIVIDAMENTO</a:t>
                      </a:r>
                      <a:endParaRPr lang="pt-BR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800" b="1" dirty="0">
                          <a:solidFill>
                            <a:schemeClr val="tx1"/>
                          </a:solidFill>
                          <a:effectLst/>
                        </a:rPr>
                        <a:t>R$              74.082.509,22</a:t>
                      </a:r>
                      <a:endParaRPr lang="pt-BR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407431"/>
                  </a:ext>
                </a:extLst>
              </a:tr>
              <a:tr h="46231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8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pt-BR" sz="1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8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pt-BR" sz="1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5740053"/>
                  </a:ext>
                </a:extLst>
              </a:tr>
              <a:tr h="96776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800" b="0" dirty="0">
                          <a:solidFill>
                            <a:schemeClr val="tx1"/>
                          </a:solidFill>
                          <a:effectLst/>
                        </a:rPr>
                        <a:t>LIMITE GERAL DEFINIDO POR RESOLUÇÃO DO SENADO FEDERAL 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800" b="0" dirty="0">
                          <a:solidFill>
                            <a:schemeClr val="tx1"/>
                          </a:solidFill>
                          <a:effectLst/>
                        </a:rPr>
                        <a:t>PARA OPERAÇÕES DE CRÉDITO INTERNAS E EXTERNAS (16%)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pt-BR" sz="1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8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800" b="0" dirty="0">
                          <a:solidFill>
                            <a:schemeClr val="tx1"/>
                          </a:solidFill>
                          <a:effectLst/>
                        </a:rPr>
                        <a:t>R$               11.853.201,47</a:t>
                      </a:r>
                      <a:endParaRPr lang="pt-BR" sz="1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2692371"/>
                  </a:ext>
                </a:extLst>
              </a:tr>
              <a:tr h="46231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800" b="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LIMITE DE ALERTA (ARTIGO 59 DA LRF) 90%             (14,40%)</a:t>
                      </a:r>
                      <a:endParaRPr lang="pt-BR" sz="1800" b="0" dirty="0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800" b="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R$               10.667.881,35</a:t>
                      </a:r>
                      <a:endParaRPr lang="pt-BR" sz="1800" b="0" dirty="0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5614354"/>
                  </a:ext>
                </a:extLst>
              </a:tr>
              <a:tr h="121998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pt-BR" sz="1800" b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800" b="0" dirty="0">
                          <a:solidFill>
                            <a:schemeClr val="tx1"/>
                          </a:solidFill>
                          <a:effectLst/>
                        </a:rPr>
                        <a:t>OPERAÇÕES DE CRÉDITO POR ANTECIPAÇÃO DE RECEITA ORÇAMENTÁRIA (7%) (</a:t>
                      </a:r>
                      <a:r>
                        <a:rPr lang="pt-BR" sz="1800" b="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LIMITE DEFINIDO PELO SENADO FEDERAL)</a:t>
                      </a:r>
                      <a:endParaRPr lang="pt-BR" sz="1800" b="0" dirty="0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pt-BR" sz="1800" b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800" b="0" dirty="0">
                          <a:solidFill>
                            <a:schemeClr val="tx1"/>
                          </a:solidFill>
                          <a:effectLst/>
                        </a:rPr>
                        <a:t>R$                5.185.775,65</a:t>
                      </a:r>
                      <a:endParaRPr lang="pt-BR" sz="1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1595319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2D814D49-7B47-4283-A3B7-32A0B30F1A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590" y="142475"/>
            <a:ext cx="8568951" cy="62324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pt-BR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DEMONSTRATIVO DA OPERAÇÃO DE CRÉDITO</a:t>
            </a:r>
            <a:endParaRPr lang="pt-BR" altLang="pt-BR" b="1" dirty="0">
              <a:solidFill>
                <a:schemeClr val="tx1"/>
              </a:solidFill>
            </a:endParaRP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pt-BR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1º QUADRIMESTRE/26 – ANEXO 4 RGF</a:t>
            </a:r>
            <a:endParaRPr lang="pt-BR" altLang="pt-BR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816199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2">
            <a:extLst>
              <a:ext uri="{FF2B5EF4-FFF2-40B4-BE49-F238E27FC236}">
                <a16:creationId xmlns:a16="http://schemas.microsoft.com/office/drawing/2014/main" id="{7D8945A0-DBAC-4A7F-98C6-ACFB60E52F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8402594"/>
              </p:ext>
            </p:extLst>
          </p:nvPr>
        </p:nvGraphicFramePr>
        <p:xfrm>
          <a:off x="179513" y="980728"/>
          <a:ext cx="8746028" cy="56166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6303">
                  <a:extLst>
                    <a:ext uri="{9D8B030D-6E8A-4147-A177-3AD203B41FA5}">
                      <a16:colId xmlns:a16="http://schemas.microsoft.com/office/drawing/2014/main" val="1930959466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val="919855178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val="747048342"/>
                    </a:ext>
                  </a:extLst>
                </a:gridCol>
                <a:gridCol w="1977277">
                  <a:extLst>
                    <a:ext uri="{9D8B030D-6E8A-4147-A177-3AD203B41FA5}">
                      <a16:colId xmlns:a16="http://schemas.microsoft.com/office/drawing/2014/main" val="1811291961"/>
                    </a:ext>
                  </a:extLst>
                </a:gridCol>
              </a:tblGrid>
              <a:tr h="889063"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solidFill>
                            <a:schemeClr val="tx1"/>
                          </a:solidFill>
                        </a:rPr>
                        <a:t>RECEITAS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solidFill>
                            <a:schemeClr val="tx1"/>
                          </a:solidFill>
                        </a:rPr>
                        <a:t>Previsão Atualizada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solidFill>
                            <a:schemeClr val="tx1"/>
                          </a:solidFill>
                        </a:rPr>
                        <a:t>Receita Realizada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solidFill>
                            <a:schemeClr val="tx1"/>
                          </a:solidFill>
                        </a:rPr>
                        <a:t>Saldo não Realizado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0068470"/>
                  </a:ext>
                </a:extLst>
              </a:tr>
              <a:tr h="889063">
                <a:tc>
                  <a:txBody>
                    <a:bodyPr/>
                    <a:lstStyle/>
                    <a:p>
                      <a:r>
                        <a:rPr lang="pt-BR" dirty="0">
                          <a:solidFill>
                            <a:schemeClr val="tx1"/>
                          </a:solidFill>
                        </a:rPr>
                        <a:t>Receitas de Operação de Crédito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solidFill>
                            <a:schemeClr val="tx1"/>
                          </a:solidFill>
                        </a:rPr>
                        <a:t>R$  0,00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pt-B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solidFill>
                            <a:schemeClr val="tx1"/>
                          </a:solidFill>
                        </a:rPr>
                        <a:t>R$ 0,00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1927590"/>
                  </a:ext>
                </a:extLst>
              </a:tr>
              <a:tr h="889063">
                <a:tc>
                  <a:txBody>
                    <a:bodyPr/>
                    <a:lstStyle/>
                    <a:p>
                      <a:pPr algn="ctr"/>
                      <a:r>
                        <a:rPr lang="pt-BR" b="1" dirty="0">
                          <a:solidFill>
                            <a:schemeClr val="tx1"/>
                          </a:solidFill>
                        </a:rPr>
                        <a:t>DESPESAS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b="1" dirty="0">
                          <a:solidFill>
                            <a:schemeClr val="tx1"/>
                          </a:solidFill>
                        </a:rPr>
                        <a:t>Dotação Atualizada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b="1" dirty="0">
                          <a:solidFill>
                            <a:schemeClr val="tx1"/>
                          </a:solidFill>
                        </a:rPr>
                        <a:t>Despesa Empenhada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b="1" dirty="0">
                          <a:solidFill>
                            <a:schemeClr val="tx1"/>
                          </a:solidFill>
                        </a:rPr>
                        <a:t>Saldo Não Executado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5493198"/>
                  </a:ext>
                </a:extLst>
              </a:tr>
              <a:tr h="515093">
                <a:tc>
                  <a:txBody>
                    <a:bodyPr/>
                    <a:lstStyle/>
                    <a:p>
                      <a:r>
                        <a:rPr lang="pt-BR" dirty="0">
                          <a:solidFill>
                            <a:schemeClr val="tx1"/>
                          </a:solidFill>
                        </a:rPr>
                        <a:t>Despesa de Capital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dirty="0">
                          <a:solidFill>
                            <a:schemeClr val="tx1"/>
                          </a:solidFill>
                        </a:rPr>
                        <a:t>R$  34.008.736,74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650" dirty="0">
                          <a:solidFill>
                            <a:schemeClr val="tx1"/>
                          </a:solidFill>
                        </a:rPr>
                        <a:t>R$     23.800.450,67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dirty="0">
                          <a:solidFill>
                            <a:schemeClr val="tx1"/>
                          </a:solidFill>
                        </a:rPr>
                        <a:t>R$      4.557.595,75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893717"/>
                  </a:ext>
                </a:extLst>
              </a:tr>
              <a:tr h="515093">
                <a:tc>
                  <a:txBody>
                    <a:bodyPr/>
                    <a:lstStyle/>
                    <a:p>
                      <a:r>
                        <a:rPr lang="pt-BR" dirty="0">
                          <a:solidFill>
                            <a:schemeClr val="tx1"/>
                          </a:solidFill>
                        </a:rPr>
                        <a:t>Investimentos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dirty="0">
                          <a:solidFill>
                            <a:schemeClr val="tx1"/>
                          </a:solidFill>
                        </a:rPr>
                        <a:t>R$  33.495.690,75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650" dirty="0">
                          <a:solidFill>
                            <a:schemeClr val="tx1"/>
                          </a:solidFill>
                        </a:rPr>
                        <a:t>R$     23.697.836,18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dirty="0">
                          <a:solidFill>
                            <a:schemeClr val="tx1"/>
                          </a:solidFill>
                        </a:rPr>
                        <a:t>R$      4.347.033,88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099208"/>
                  </a:ext>
                </a:extLst>
              </a:tr>
              <a:tr h="515093">
                <a:tc>
                  <a:txBody>
                    <a:bodyPr/>
                    <a:lstStyle/>
                    <a:p>
                      <a:r>
                        <a:rPr lang="pt-BR" dirty="0">
                          <a:solidFill>
                            <a:schemeClr val="tx1"/>
                          </a:solidFill>
                        </a:rPr>
                        <a:t>Amortização de Dívida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dirty="0">
                          <a:solidFill>
                            <a:schemeClr val="tx1"/>
                          </a:solidFill>
                        </a:rPr>
                        <a:t>R$        320.000,00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650" dirty="0">
                          <a:solidFill>
                            <a:schemeClr val="tx1"/>
                          </a:solidFill>
                        </a:rPr>
                        <a:t>R$           102.614,49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dirty="0">
                          <a:solidFill>
                            <a:schemeClr val="tx1"/>
                          </a:solidFill>
                        </a:rPr>
                        <a:t>R$         210.561,87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3989807"/>
                  </a:ext>
                </a:extLst>
              </a:tr>
              <a:tr h="515093">
                <a:tc>
                  <a:txBody>
                    <a:bodyPr/>
                    <a:lstStyle/>
                    <a:p>
                      <a:r>
                        <a:rPr lang="pt-BR" dirty="0">
                          <a:solidFill>
                            <a:schemeClr val="tx1"/>
                          </a:solidFill>
                        </a:rPr>
                        <a:t>Despesa de Capital Líquido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dirty="0">
                          <a:solidFill>
                            <a:schemeClr val="tx1"/>
                          </a:solidFill>
                        </a:rPr>
                        <a:t>R$  34.008.736,74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650" dirty="0">
                          <a:solidFill>
                            <a:schemeClr val="tx1"/>
                          </a:solidFill>
                        </a:rPr>
                        <a:t>R$     23.800.450,67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dirty="0">
                          <a:solidFill>
                            <a:schemeClr val="tx1"/>
                          </a:solidFill>
                        </a:rPr>
                        <a:t>R$      4.557.595,75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2561588"/>
                  </a:ext>
                </a:extLst>
              </a:tr>
              <a:tr h="889063">
                <a:tc>
                  <a:txBody>
                    <a:bodyPr/>
                    <a:lstStyle/>
                    <a:p>
                      <a:r>
                        <a:rPr lang="pt-BR" dirty="0">
                          <a:solidFill>
                            <a:schemeClr val="tx1"/>
                          </a:solidFill>
                        </a:rPr>
                        <a:t>Resultado para apuração da Regra de Ouro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 b="1" dirty="0">
                          <a:solidFill>
                            <a:schemeClr val="tx1"/>
                          </a:solidFill>
                        </a:rPr>
                        <a:t>R$  34.008.736,74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 b="1" dirty="0">
                          <a:solidFill>
                            <a:schemeClr val="tx1"/>
                          </a:solidFill>
                        </a:rPr>
                        <a:t>R$  23.800.450,67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 b="1" dirty="0">
                          <a:solidFill>
                            <a:schemeClr val="tx1"/>
                          </a:solidFill>
                        </a:rPr>
                        <a:t>R$   10.208.286,07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295296"/>
                  </a:ext>
                </a:extLst>
              </a:tr>
            </a:tbl>
          </a:graphicData>
        </a:graphic>
      </p:graphicFrame>
      <p:sp>
        <p:nvSpPr>
          <p:cNvPr id="3" name="Rectangle 1">
            <a:extLst>
              <a:ext uri="{FF2B5EF4-FFF2-40B4-BE49-F238E27FC236}">
                <a16:creationId xmlns:a16="http://schemas.microsoft.com/office/drawing/2014/main" id="{179696B9-0213-4AA9-82F9-67395D8D98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7524" y="188640"/>
            <a:ext cx="8568951" cy="62324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pt-BR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DEMONSTRATIVO DAS RECEITAS DE OPERAÇÕES DE CRÉDITO E DESPESA DE CAPITAL</a:t>
            </a:r>
            <a:endParaRPr lang="pt-BR" altLang="pt-BR" b="1" dirty="0">
              <a:solidFill>
                <a:schemeClr val="tx1"/>
              </a:solidFill>
            </a:endParaRP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pt-BR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1º QUADRIMESTRE/26 – ANEXO 09 RREO</a:t>
            </a:r>
            <a:endParaRPr lang="pt-BR" altLang="pt-BR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334828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FF3D8152-FFDE-3791-C2A7-6E1C27DF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6632"/>
            <a:ext cx="4562475" cy="662473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92D877A9-8636-1B17-F242-465185446AB9}"/>
              </a:ext>
            </a:extLst>
          </p:cNvPr>
          <p:cNvSpPr txBox="1"/>
          <p:nvPr/>
        </p:nvSpPr>
        <p:spPr>
          <a:xfrm>
            <a:off x="4860032" y="116632"/>
            <a:ext cx="4176464" cy="203132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Total da Dívida Ativa Tributária</a:t>
            </a:r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algn="ctr"/>
            <a:r>
              <a:rPr lang="pt-BR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R$ 1.524.396,75</a:t>
            </a:r>
          </a:p>
          <a:p>
            <a:endParaRPr lang="pt-BR" dirty="0"/>
          </a:p>
          <a:p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Principal: 616.412,03=========== </a:t>
            </a:r>
            <a:r>
              <a:rPr lang="pt-BR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40,43%</a:t>
            </a:r>
          </a:p>
          <a:p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C. Monetária: 207.024,87=======  </a:t>
            </a:r>
            <a:r>
              <a:rPr lang="pt-BR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13,58%</a:t>
            </a:r>
          </a:p>
          <a:p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Multas e Juros: 700.959,85 ====== </a:t>
            </a:r>
            <a:r>
              <a:rPr lang="pt-BR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45,99%</a:t>
            </a:r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D29619F-0FFC-C1DF-06DC-8D091390A2D3}"/>
              </a:ext>
            </a:extLst>
          </p:cNvPr>
          <p:cNvSpPr txBox="1"/>
          <p:nvPr/>
        </p:nvSpPr>
        <p:spPr>
          <a:xfrm>
            <a:off x="4860032" y="2546986"/>
            <a:ext cx="4176464" cy="175432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Histórico da Dívida Ativa</a:t>
            </a:r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endParaRPr lang="pt-BR" dirty="0"/>
          </a:p>
          <a:p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2023 </a:t>
            </a:r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</a:rPr>
              <a:t>(Com REFIS) </a:t>
            </a:r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===========</a:t>
            </a:r>
            <a:r>
              <a:rPr lang="pt-BR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151.102,05</a:t>
            </a:r>
          </a:p>
          <a:p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2024 (Sem REFIS)===========   </a:t>
            </a:r>
            <a:r>
              <a:rPr lang="pt-BR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62.422,23</a:t>
            </a:r>
          </a:p>
          <a:p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2025 (Sem REFIS)===========   </a:t>
            </a:r>
            <a:r>
              <a:rPr lang="pt-BR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88.733,20</a:t>
            </a:r>
            <a:endParaRPr lang="pt-B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pt-BR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045B9267-9871-93BA-4EF5-7C0BBCF63602}"/>
              </a:ext>
            </a:extLst>
          </p:cNvPr>
          <p:cNvSpPr txBox="1"/>
          <p:nvPr/>
        </p:nvSpPr>
        <p:spPr>
          <a:xfrm>
            <a:off x="4844968" y="4700342"/>
            <a:ext cx="4176464" cy="203132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Projeção de Arrecadação REFIS</a:t>
            </a:r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algn="ctr"/>
            <a:r>
              <a:rPr lang="pt-BR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(Cenário de 20%)</a:t>
            </a:r>
          </a:p>
          <a:p>
            <a:endParaRPr lang="pt-BR" dirty="0"/>
          </a:p>
          <a:p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Base de Cálculo ===========</a:t>
            </a:r>
            <a:r>
              <a:rPr lang="pt-BR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1.524.396,75</a:t>
            </a:r>
          </a:p>
          <a:p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Valor Estimado de Adesão===   </a:t>
            </a:r>
            <a:r>
              <a:rPr lang="pt-BR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304.879,35</a:t>
            </a:r>
          </a:p>
          <a:p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Exclusão dos Juros/Multa ===          </a:t>
            </a:r>
            <a:r>
              <a:rPr lang="pt-BR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45,99%</a:t>
            </a:r>
          </a:p>
          <a:p>
            <a:r>
              <a:rPr lang="pt-BR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Arrecadação Líquida Estimada=</a:t>
            </a:r>
            <a:r>
              <a:rPr lang="pt-BR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165.000,00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120519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6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FCB104-6591-20FB-5A72-A16EFF5DBA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170314"/>
            <a:ext cx="8229600" cy="457199"/>
          </a:xfrm>
        </p:spPr>
        <p:txBody>
          <a:bodyPr>
            <a:normAutofit fontScale="90000"/>
          </a:bodyPr>
          <a:lstStyle/>
          <a:p>
            <a:r>
              <a:rPr lang="pt-BR" b="1" dirty="0"/>
              <a:t>	</a:t>
            </a:r>
            <a:r>
              <a:rPr lang="pt-BR" sz="3100" b="1" dirty="0"/>
              <a:t>Conclusão Técnica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B12AEEE-3CA7-D60F-BFBA-17B093B541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750162"/>
            <a:ext cx="8640960" cy="5937524"/>
          </a:xfrm>
          <a:solidFill>
            <a:schemeClr val="bg1">
              <a:lumMod val="95000"/>
            </a:schemeClr>
          </a:solidFill>
        </p:spPr>
        <p:txBody>
          <a:bodyPr>
            <a:normAutofit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pt-BR" sz="2400" dirty="0">
                <a:latin typeface="Segoe UI" panose="020B0502040204020203" pitchFamily="34" charset="0"/>
                <a:cs typeface="Segoe UI" panose="020B0502040204020203" pitchFamily="34" charset="0"/>
              </a:rPr>
              <a:t>- Embora estejamos avaliando apenas o primeiro quadrimestre, os indicadores demonstram que o município mantém equilíbrio fiscal e capacidade de cumprimento das metas estabelecidas para o exercício de 2026.</a:t>
            </a:r>
            <a:endParaRPr lang="pt-BR" sz="2400" dirty="0">
              <a:latin typeface="Segoe UI" panose="020B0502040204020203" pitchFamily="34" charset="0"/>
              <a:ea typeface="Ebrima" panose="02000000000000000000" pitchFamily="2" charset="0"/>
              <a:cs typeface="Segoe UI" panose="020B0502040204020203" pitchFamily="34" charset="0"/>
            </a:endParaRPr>
          </a:p>
          <a:p>
            <a:pPr marL="0" indent="0">
              <a:lnSpc>
                <a:spcPct val="150000"/>
              </a:lnSpc>
              <a:buFontTx/>
              <a:buChar char="-"/>
            </a:pPr>
            <a:r>
              <a:rPr lang="pt-BR" sz="2400" dirty="0">
                <a:latin typeface="Segoe UI" panose="020B0502040204020203" pitchFamily="34" charset="0"/>
                <a:cs typeface="Segoe UI" panose="020B0502040204020203" pitchFamily="34" charset="0"/>
              </a:rPr>
              <a:t>As receitas municipais vêm apresentando comportamento compatível com o período analisado, permitindo ao município manter os compromissos assumidos e a continuidade dos serviços públicos.</a:t>
            </a:r>
          </a:p>
          <a:p>
            <a:pPr marL="0" indent="0">
              <a:lnSpc>
                <a:spcPct val="150000"/>
              </a:lnSpc>
              <a:buFontTx/>
              <a:buChar char="-"/>
            </a:pPr>
            <a:r>
              <a:rPr lang="pt-BR" sz="2400" dirty="0">
                <a:latin typeface="Segoe UI" panose="020B0502040204020203" pitchFamily="34" charset="0"/>
                <a:cs typeface="Segoe UI" panose="020B0502040204020203" pitchFamily="34" charset="0"/>
              </a:rPr>
              <a:t>O município mantém controle das despesas públicas, observando os limites constitucionais e legais, especialmente nas áreas da saúde, educação e pessoal.</a:t>
            </a:r>
          </a:p>
        </p:txBody>
      </p:sp>
    </p:spTree>
    <p:extLst>
      <p:ext uri="{BB962C8B-B14F-4D97-AF65-F5344CB8AC3E}">
        <p14:creationId xmlns:p14="http://schemas.microsoft.com/office/powerpoint/2010/main" val="10019233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FCB104-6591-20FB-5A72-A16EFF5DBA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170314"/>
            <a:ext cx="8229600" cy="457199"/>
          </a:xfrm>
        </p:spPr>
        <p:txBody>
          <a:bodyPr>
            <a:normAutofit fontScale="90000"/>
          </a:bodyPr>
          <a:lstStyle/>
          <a:p>
            <a:r>
              <a:rPr lang="pt-BR" b="1" dirty="0"/>
              <a:t>	</a:t>
            </a:r>
            <a:r>
              <a:rPr lang="pt-BR" sz="3100" b="1" dirty="0"/>
              <a:t>Conclusão Técnica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B12AEEE-3CA7-D60F-BFBA-17B093B541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750162"/>
            <a:ext cx="8640960" cy="5937524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pt-BR" sz="2800" dirty="0">
                <a:latin typeface="Segoe UI" panose="020B0502040204020203" pitchFamily="34" charset="0"/>
                <a:cs typeface="Segoe UI" panose="020B0502040204020203" pitchFamily="34" charset="0"/>
              </a:rPr>
              <a:t>-</a:t>
            </a:r>
            <a:r>
              <a:rPr lang="pt-BR" sz="2400" dirty="0">
                <a:latin typeface="Segoe UI" panose="020B0502040204020203" pitchFamily="34" charset="0"/>
                <a:cs typeface="Segoe UI" panose="020B0502040204020203" pitchFamily="34" charset="0"/>
              </a:rPr>
              <a:t>A realização desta audiência demonstra o compromisso da administração municipal com a transparência fiscal e o acompanhamento contínuo das metas previstas na Lei de Responsabilidade Fiscal.</a:t>
            </a:r>
          </a:p>
          <a:p>
            <a:pPr marL="0" indent="0">
              <a:lnSpc>
                <a:spcPct val="150000"/>
              </a:lnSpc>
              <a:buNone/>
            </a:pPr>
            <a:endParaRPr lang="pt-BR" sz="2400" dirty="0">
              <a:latin typeface="Segoe UI" panose="020B0502040204020203" pitchFamily="34" charset="0"/>
              <a:ea typeface="Ebrima" panose="02000000000000000000" pitchFamily="2" charset="0"/>
              <a:cs typeface="Segoe UI" panose="020B0502040204020203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pt-BR" sz="2400" dirty="0">
                <a:latin typeface="Segoe UI" panose="020B0502040204020203" pitchFamily="34" charset="0"/>
                <a:ea typeface="Ebrima" panose="02000000000000000000" pitchFamily="2" charset="0"/>
                <a:cs typeface="Segoe UI" panose="020B0502040204020203" pitchFamily="34" charset="0"/>
              </a:rPr>
              <a:t>-Os números apresentados hoje demonstram que o município segue comprometido com a responsabilidade fiscal, a transparência pública e a boa aplicação dos recursos municipais.</a:t>
            </a:r>
          </a:p>
          <a:p>
            <a:pPr marL="0" indent="0">
              <a:buNone/>
            </a:pP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30562909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07504" y="116632"/>
            <a:ext cx="8928992" cy="6624736"/>
          </a:xfr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pt-BR" sz="4400" b="1" dirty="0"/>
              <a:t>Obrigado!</a:t>
            </a:r>
          </a:p>
          <a:p>
            <a:pPr marL="0" indent="0" algn="ctr">
              <a:buNone/>
            </a:pPr>
            <a:endParaRPr lang="pt-BR" sz="4400" dirty="0"/>
          </a:p>
          <a:p>
            <a:pPr marL="0" indent="0" algn="ctr">
              <a:buNone/>
            </a:pPr>
            <a:r>
              <a:rPr lang="pt-BR" sz="4400" b="1" dirty="0"/>
              <a:t>Valdecir Berger</a:t>
            </a:r>
          </a:p>
          <a:p>
            <a:pPr marL="0" indent="0" algn="ctr">
              <a:buNone/>
            </a:pPr>
            <a:r>
              <a:rPr lang="pt-BR" sz="4400" b="1" dirty="0"/>
              <a:t>Secretário Municipal de </a:t>
            </a:r>
          </a:p>
          <a:p>
            <a:pPr marL="0" indent="0" algn="ctr">
              <a:buNone/>
            </a:pPr>
            <a:r>
              <a:rPr lang="pt-BR" sz="4400" b="1" dirty="0"/>
              <a:t>Finanças e Orçamento</a:t>
            </a:r>
          </a:p>
          <a:p>
            <a:pPr marL="0" indent="0" algn="ctr">
              <a:buNone/>
            </a:pPr>
            <a:endParaRPr lang="pt-BR" sz="4400" b="1" dirty="0"/>
          </a:p>
          <a:p>
            <a:pPr marL="0" indent="0" algn="ctr">
              <a:buNone/>
            </a:pPr>
            <a:r>
              <a:rPr lang="pt-BR" sz="4400" b="1" dirty="0"/>
              <a:t>Tel. 99822-9902</a:t>
            </a:r>
          </a:p>
          <a:p>
            <a:pPr marL="0" indent="0" algn="ctr">
              <a:buNone/>
            </a:pPr>
            <a:endParaRPr lang="pt-BR" sz="4400" b="1" dirty="0"/>
          </a:p>
          <a:p>
            <a:pPr marL="0" indent="0" algn="ctr">
              <a:buNone/>
            </a:pPr>
            <a:r>
              <a:rPr lang="pt-BR" sz="4400" b="1" dirty="0"/>
              <a:t>E-mail: financeiro@vilapavao.es.gov.br</a:t>
            </a:r>
          </a:p>
        </p:txBody>
      </p:sp>
    </p:spTree>
    <p:extLst>
      <p:ext uri="{BB962C8B-B14F-4D97-AF65-F5344CB8AC3E}">
        <p14:creationId xmlns:p14="http://schemas.microsoft.com/office/powerpoint/2010/main" val="2132666596"/>
      </p:ext>
    </p:extLst>
  </p:cSld>
  <p:clrMapOvr>
    <a:masterClrMapping/>
  </p:clrMapOvr>
  <p:transition spd="med">
    <p:checker dir="vert"/>
  </p:transition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23658</TotalTime>
  <Words>2567</Words>
  <Application>Microsoft Office PowerPoint</Application>
  <PresentationFormat>Apresentação na tela (4:3)</PresentationFormat>
  <Paragraphs>969</Paragraphs>
  <Slides>54</Slides>
  <Notes>9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54</vt:i4>
      </vt:variant>
    </vt:vector>
  </HeadingPairs>
  <TitlesOfParts>
    <vt:vector size="63" baseType="lpstr">
      <vt:lpstr>Arial</vt:lpstr>
      <vt:lpstr>Arial Black</vt:lpstr>
      <vt:lpstr>Arial Nova</vt:lpstr>
      <vt:lpstr>Calibri</vt:lpstr>
      <vt:lpstr>Century Gothic</vt:lpstr>
      <vt:lpstr>Google Sans</vt:lpstr>
      <vt:lpstr>Segoe UI</vt:lpstr>
      <vt:lpstr>Segoe UI Black</vt:lpstr>
      <vt:lpstr>Tema do Office</vt:lpstr>
      <vt:lpstr>Apresentação do PowerPoint</vt:lpstr>
      <vt:lpstr>Apresentação do PowerPoint</vt:lpstr>
      <vt:lpstr>   Sumário da Apresentação</vt:lpstr>
      <vt:lpstr>Metas Fiscais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 Demonstrativo da  Receita Total  1º Quadrimestre/2026 </vt:lpstr>
      <vt:lpstr>Apresentação do PowerPoint</vt:lpstr>
      <vt:lpstr>Apresentação do PowerPoint</vt:lpstr>
      <vt:lpstr>Apresentação do PowerPoint</vt:lpstr>
      <vt:lpstr>RGF – RELATÓRIO DE GESTÃO FISCAL</vt:lpstr>
      <vt:lpstr>RECEITA CORRENTE LÍQUIDA 1º Quadrimestre/26</vt:lpstr>
      <vt:lpstr>Demonstrativo das Receitas de Capital 1º Quadrimestre/26</vt:lpstr>
      <vt:lpstr>Avaliação Cumprimento Metas  1º Quadrimestre/26</vt:lpstr>
      <vt:lpstr>Apresentação do PowerPoint</vt:lpstr>
      <vt:lpstr>Apresentação do PowerPoint</vt:lpstr>
      <vt:lpstr>Apresentação do PowerPoint</vt:lpstr>
      <vt:lpstr>  ARRECADAÇÃO RECEITAS TRIBUTÁRIAS – PRÓPRIAS Comparativo 2026/2025  </vt:lpstr>
      <vt:lpstr>  Resultado das Metas Fiscais – 1º Quadrimestre Orçado X Arrecadado – LDO - 2026 </vt:lpstr>
      <vt:lpstr>EXECUÇÃO  DA  DESPESA  1º Quadrimestre/26</vt:lpstr>
      <vt:lpstr>Apresentação do PowerPoint</vt:lpstr>
      <vt:lpstr>Apresentação do PowerPoint</vt:lpstr>
      <vt:lpstr>Apresentação do PowerPoint</vt:lpstr>
      <vt:lpstr>Apresentação do PowerPoint</vt:lpstr>
      <vt:lpstr>Resumo de Algumas Despesas Liquidadas 1º Quadrimestre/26</vt:lpstr>
      <vt:lpstr>Resumo do Balancete da Despesa - Consolidado</vt:lpstr>
      <vt:lpstr>Apresentação do PowerPoint</vt:lpstr>
      <vt:lpstr>Demonstrativo do Superávit Financeiro/25</vt:lpstr>
      <vt:lpstr>Apresentação do PowerPoint</vt:lpstr>
      <vt:lpstr>Apresentação do PowerPoint</vt:lpstr>
      <vt:lpstr>Apresentação do PowerPoint</vt:lpstr>
      <vt:lpstr> Evolução do Gasto com Pessoal  - 1º  Quadrimestre/2026 </vt:lpstr>
      <vt:lpstr>LIMITE DE GASTO – Previsão Legal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   Sumário da Apresentação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 Conclusão Técnica</vt:lpstr>
      <vt:lpstr> Conclusão Técnica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Audiência Pública</dc:title>
  <dc:creator>USER</dc:creator>
  <cp:lastModifiedBy>Usuario</cp:lastModifiedBy>
  <cp:revision>1388</cp:revision>
  <cp:lastPrinted>2026-05-23T18:12:23Z</cp:lastPrinted>
  <dcterms:created xsi:type="dcterms:W3CDTF">2020-08-03T12:47:24Z</dcterms:created>
  <dcterms:modified xsi:type="dcterms:W3CDTF">2026-05-26T13:36:31Z</dcterms:modified>
</cp:coreProperties>
</file>