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752" r:id="rId2"/>
    <p:sldId id="598" r:id="rId3"/>
    <p:sldId id="546" r:id="rId4"/>
    <p:sldId id="735" r:id="rId5"/>
    <p:sldId id="754" r:id="rId6"/>
    <p:sldId id="755" r:id="rId7"/>
    <p:sldId id="748" r:id="rId8"/>
    <p:sldId id="632" r:id="rId9"/>
    <p:sldId id="756" r:id="rId10"/>
    <p:sldId id="750" r:id="rId11"/>
    <p:sldId id="751" r:id="rId12"/>
    <p:sldId id="696" r:id="rId13"/>
    <p:sldId id="747" r:id="rId14"/>
    <p:sldId id="633" r:id="rId15"/>
    <p:sldId id="634" r:id="rId16"/>
    <p:sldId id="635" r:id="rId17"/>
    <p:sldId id="737" r:id="rId18"/>
    <p:sldId id="721" r:id="rId19"/>
    <p:sldId id="700" r:id="rId20"/>
    <p:sldId id="706" r:id="rId21"/>
    <p:sldId id="680" r:id="rId22"/>
    <p:sldId id="707" r:id="rId23"/>
    <p:sldId id="681" r:id="rId24"/>
    <p:sldId id="703" r:id="rId25"/>
    <p:sldId id="768" r:id="rId26"/>
    <p:sldId id="769" r:id="rId27"/>
    <p:sldId id="774" r:id="rId28"/>
    <p:sldId id="715" r:id="rId29"/>
    <p:sldId id="717" r:id="rId30"/>
    <p:sldId id="684" r:id="rId31"/>
    <p:sldId id="719" r:id="rId32"/>
    <p:sldId id="685" r:id="rId33"/>
    <p:sldId id="708" r:id="rId34"/>
    <p:sldId id="720" r:id="rId35"/>
    <p:sldId id="738" r:id="rId36"/>
    <p:sldId id="650" r:id="rId37"/>
    <p:sldId id="641" r:id="rId38"/>
    <p:sldId id="757" r:id="rId39"/>
    <p:sldId id="759" r:id="rId40"/>
    <p:sldId id="642" r:id="rId41"/>
    <p:sldId id="760" r:id="rId42"/>
    <p:sldId id="761" r:id="rId43"/>
    <p:sldId id="727" r:id="rId44"/>
    <p:sldId id="775" r:id="rId45"/>
    <p:sldId id="649" r:id="rId46"/>
    <p:sldId id="765" r:id="rId47"/>
    <p:sldId id="745" r:id="rId48"/>
    <p:sldId id="746" r:id="rId49"/>
    <p:sldId id="612" r:id="rId50"/>
  </p:sldIdLst>
  <p:sldSz cx="12192000" cy="6858000"/>
  <p:notesSz cx="6858000" cy="99472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14" autoAdjust="0"/>
  </p:normalViewPr>
  <p:slideViewPr>
    <p:cSldViewPr snapToGrid="0">
      <p:cViewPr varScale="1">
        <p:scale>
          <a:sx n="104" d="100"/>
          <a:sy n="104" d="100"/>
        </p:scale>
        <p:origin x="822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48027-53D2-48B5-8082-191F3DABD6B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E784A-607F-4A1C-AE84-2B462AFF8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5329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537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7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31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528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579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784A-607F-4A1C-AE84-2B462AFF8BB5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22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8CDD5-A204-4FCD-B970-EA3A93EB2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76F9D4-D4AC-4C23-8F28-A9D71D92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98066B-B966-4A6D-BEE4-918CF742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CFA6E7-DC24-42D9-ADD6-8BC700D5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CE1D25-4E84-4656-83AE-991DA8AA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20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F08E5-5ADC-43D5-BDEE-97671AD8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CFB338-3B16-4270-B791-987952236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1E3F5B-F56D-4753-85F9-C1C7A0514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2193CA-1F42-41AB-B13B-4F4A279B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ED6DD3-B6F3-48E8-921B-59783328E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68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7948F-B51D-4910-96BC-221F8FA98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BB7861-1486-4C46-A32F-37F370E88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216C2F-C964-446F-9405-885E773F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D64D7E-6CDA-43CD-A48E-81EC5ECE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0CBF8E-39E3-4F90-96C3-DA60D3828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93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25702-6BCF-4916-BFE4-A4FB74BBC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A24102-AF6D-4704-ADE4-ADE30B48E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BAE3FB-3729-41B3-8965-2A27FF15E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1CA0AE-1A42-46E5-8E8E-308DDA8A4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35914B-1465-4005-8BDB-118FEF446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8234D0-1620-4AB3-8B5A-99494BFC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44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7610B-FA95-4D86-8DB0-0F7E83DD4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D21059-ACF3-48F2-B6BD-9E9B581AE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330CE5-BBB3-4077-BC78-7F66759FB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B27278F-5C3C-452C-8209-D95145849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F89802-24F2-471D-9D69-6AD1C9FD0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8AEECBF-4C68-4A34-A14D-7787597D7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75C19E1-B571-4CD3-8E70-F3DD01E3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D60F52-6C3F-43D7-B0EA-8A90A9C2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29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EA496-8617-4B98-AB91-994ED429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829187-62C4-4517-B0BB-778B0CB6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46EC5A-E018-4E43-9E13-16412733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06DBF2-C81D-4B6B-8D92-D700D644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505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D76F119-93E8-40CA-A9B7-B14E9106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C275F00-914F-4064-B181-1825CDD3F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3E5BA5-BD69-4145-B15D-D68F740B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79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B17FB-D0C0-41DC-BF4B-F3112BDF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31B9C2-FBA0-45C5-93D8-A455615E3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C3A1AB-2610-49FD-8104-3F0AEBF59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313522-9D5B-4B28-BBCB-323AB1DE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574050-7E31-4241-B5F2-A51C9F3B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520DDF-4E35-464F-9748-717F07BB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92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F50B1-3CE2-48A0-8AA1-739F34444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7FCF78-A87C-4FD4-940D-56AADB29C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8F17E5-484B-4216-9AF9-C8F65250D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25A780-625F-4CD6-B073-F1FF1A43D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75B70B-0D2E-45B5-BAC7-BAA05981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C84EC8-D3C7-4D16-BFCA-A8D43185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08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348EC-D949-4AAB-AE05-512E8A57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DCB7DA-8932-4F9F-A7B5-F5C5F308A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476D1B-07DC-410B-9EA5-7901AAC60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D17E8B-4525-49D9-9BA7-70ECAF518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E9FF3D-93CC-4A2A-8B6C-0EDDA93C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156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ADFB54-7120-47DA-9411-4D0A91990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B3C682-D01A-4058-BFA2-5BB64E46F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92B439-6920-4BF8-94C1-D50ACC28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9426CA-E93B-4186-9D27-1B8F1661B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3F1CB7-8BFB-4E2B-B49F-AAA069EE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42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600" y="338400"/>
            <a:ext cx="109694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728000" cy="3977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105084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7BA529-97A5-49CD-BF81-F049B48E8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3791C8-ACAC-4708-B73A-AEE9814E3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6E4A3D-7950-4BF1-8755-5E3ADCE6B7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1BA46-2229-4258-9B56-8BD8D276FC5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1DE20E-7941-4AF5-89E8-A04AA3BED6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A26FC4-1ED6-4D7D-AD11-29FC1544A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4455D-E37F-47F7-BEF5-2D8BE0AC0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24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5.wdp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6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14A047C-D005-C1E0-7C01-F4F074AF9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54" y="110836"/>
            <a:ext cx="11961091" cy="6747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88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CE562-F8AE-4DA7-B17D-2C90DB514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969"/>
            <a:ext cx="10515600" cy="693654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3600" b="1" dirty="0"/>
              <a:t>Instrumentos de Planejamento Orçamentário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AA8E604-31E0-405B-9D3D-0550FAF94F19}"/>
              </a:ext>
            </a:extLst>
          </p:cNvPr>
          <p:cNvSpPr/>
          <p:nvPr/>
        </p:nvSpPr>
        <p:spPr>
          <a:xfrm>
            <a:off x="838200" y="1135912"/>
            <a:ext cx="2551043" cy="2082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PPA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2026/2025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45FB7BB-84A3-452C-8909-E8DBD91E271B}"/>
              </a:ext>
            </a:extLst>
          </p:cNvPr>
          <p:cNvSpPr/>
          <p:nvPr/>
        </p:nvSpPr>
        <p:spPr>
          <a:xfrm>
            <a:off x="4768914" y="1830404"/>
            <a:ext cx="2551043" cy="19096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LDO 2026</a:t>
            </a:r>
          </a:p>
        </p:txBody>
      </p: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ED311D2F-123C-49DC-9141-4819C063CD33}"/>
              </a:ext>
            </a:extLst>
          </p:cNvPr>
          <p:cNvCxnSpPr>
            <a:cxnSpLocks/>
          </p:cNvCxnSpPr>
          <p:nvPr/>
        </p:nvCxnSpPr>
        <p:spPr>
          <a:xfrm>
            <a:off x="7342040" y="2681988"/>
            <a:ext cx="1335505" cy="6936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DD24B36B-3812-4503-9594-4563618E52D2}"/>
              </a:ext>
            </a:extLst>
          </p:cNvPr>
          <p:cNvSpPr/>
          <p:nvPr/>
        </p:nvSpPr>
        <p:spPr>
          <a:xfrm>
            <a:off x="8699628" y="2347140"/>
            <a:ext cx="2373704" cy="19096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LOA 2026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0D0D5BE5-876E-4CCE-BAC9-0921086AE150}"/>
              </a:ext>
            </a:extLst>
          </p:cNvPr>
          <p:cNvCxnSpPr>
            <a:cxnSpLocks/>
          </p:cNvCxnSpPr>
          <p:nvPr/>
        </p:nvCxnSpPr>
        <p:spPr>
          <a:xfrm>
            <a:off x="3411326" y="2072524"/>
            <a:ext cx="1335505" cy="6936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1B106C8-F39E-43E0-83CD-614E2A373331}"/>
              </a:ext>
            </a:extLst>
          </p:cNvPr>
          <p:cNvSpPr txBox="1"/>
          <p:nvPr/>
        </p:nvSpPr>
        <p:spPr>
          <a:xfrm>
            <a:off x="1351770" y="3245558"/>
            <a:ext cx="1612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Planejar</a:t>
            </a:r>
          </a:p>
          <a:p>
            <a:r>
              <a:rPr lang="pt-BR" b="1" dirty="0"/>
              <a:t>*Plano estratégico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074BE73-7236-46E5-B9E5-C80B19917A36}"/>
              </a:ext>
            </a:extLst>
          </p:cNvPr>
          <p:cNvSpPr/>
          <p:nvPr/>
        </p:nvSpPr>
        <p:spPr>
          <a:xfrm>
            <a:off x="2229129" y="5423454"/>
            <a:ext cx="7429776" cy="1330741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Políticas Públicas e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</a:rPr>
              <a:t>Programas de Governo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061D02C-F46C-4FBB-B341-D372E067863D}"/>
              </a:ext>
            </a:extLst>
          </p:cNvPr>
          <p:cNvSpPr txBox="1"/>
          <p:nvPr/>
        </p:nvSpPr>
        <p:spPr>
          <a:xfrm>
            <a:off x="5289884" y="3795159"/>
            <a:ext cx="1612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Orientar</a:t>
            </a:r>
          </a:p>
          <a:p>
            <a:r>
              <a:rPr lang="pt-BR" b="1" dirty="0"/>
              <a:t>* Plano tático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AEA0D587-D757-484D-8E41-AD71590EC0A7}"/>
              </a:ext>
            </a:extLst>
          </p:cNvPr>
          <p:cNvSpPr/>
          <p:nvPr/>
        </p:nvSpPr>
        <p:spPr>
          <a:xfrm rot="19872477">
            <a:off x="2205412" y="4228772"/>
            <a:ext cx="484631" cy="1494814"/>
          </a:xfrm>
          <a:prstGeom prst="downArrow">
            <a:avLst>
              <a:gd name="adj1" fmla="val 50000"/>
              <a:gd name="adj2" fmla="val 5732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1F1506A1-16E8-40DE-84A9-52AA368B8790}"/>
              </a:ext>
            </a:extLst>
          </p:cNvPr>
          <p:cNvSpPr/>
          <p:nvPr/>
        </p:nvSpPr>
        <p:spPr>
          <a:xfrm>
            <a:off x="5700292" y="4453134"/>
            <a:ext cx="639191" cy="97032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F4B53099-EE42-4B7B-9F33-5BD1ABCBF95D}"/>
              </a:ext>
            </a:extLst>
          </p:cNvPr>
          <p:cNvSpPr/>
          <p:nvPr/>
        </p:nvSpPr>
        <p:spPr>
          <a:xfrm rot="2079224">
            <a:off x="8805458" y="4551523"/>
            <a:ext cx="484632" cy="102434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628DCD1-C1BC-4E58-9AD0-EA7BF498DE2C}"/>
              </a:ext>
            </a:extLst>
          </p:cNvPr>
          <p:cNvSpPr txBox="1"/>
          <p:nvPr/>
        </p:nvSpPr>
        <p:spPr>
          <a:xfrm>
            <a:off x="9395921" y="4218695"/>
            <a:ext cx="214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Executar</a:t>
            </a:r>
          </a:p>
          <a:p>
            <a:r>
              <a:rPr lang="pt-BR" b="1" dirty="0"/>
              <a:t>*Parte operacional do orçamento</a:t>
            </a:r>
          </a:p>
        </p:txBody>
      </p:sp>
    </p:spTree>
    <p:extLst>
      <p:ext uri="{BB962C8B-B14F-4D97-AF65-F5344CB8AC3E}">
        <p14:creationId xmlns:p14="http://schemas.microsoft.com/office/powerpoint/2010/main" val="56800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2" grpId="0" animBg="1"/>
      <p:bldP spid="9" grpId="0"/>
      <p:bldP spid="14" grpId="0" animBg="1"/>
      <p:bldP spid="15" grpId="0"/>
      <p:bldP spid="16" grpId="0" animBg="1"/>
      <p:bldP spid="18" grpId="0" animBg="1"/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C199232-37AB-43C2-B002-6074D710AF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9836" y="197346"/>
            <a:ext cx="11908284" cy="6463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DE LEI Nº 041/2025, DE 14 DE OUTUBRO DE 2025</a:t>
            </a:r>
            <a:r>
              <a:rPr lang="pt-BR" sz="3600" dirty="0"/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36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sz="3600" dirty="0"/>
              <a:t>Estima a Receita e Fixa as Despesas do Município de Vila Pavão/ES para o exercício de 2026, e dá outras providências.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36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sz="3600" dirty="0"/>
              <a:t>O Prefeito Municipal de Vila Pavão, Estado do Espírito Santo, no uso de suas atribuições legais, FAZ SABER QUE A CÂMARA MUNICIPAL APROVA E ELE SANCIONA A SEGUINTE LEI: </a:t>
            </a:r>
            <a:endParaRPr lang="pt-BR" sz="3600" b="1" dirty="0">
              <a:solidFill>
                <a:schemeClr val="tx1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3600" b="1" dirty="0">
              <a:solidFill>
                <a:schemeClr val="tx1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sz="3600" b="1" dirty="0">
              <a:solidFill>
                <a:schemeClr val="tx1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600" b="0" i="1" u="none" strike="noStrike" cap="none" normalizeH="0" baseline="0" dirty="0">
              <a:ln>
                <a:noFill/>
              </a:ln>
              <a:solidFill>
                <a:srgbClr val="9933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4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DE3E949-637A-47CE-BD50-CF25D46CD543}"/>
              </a:ext>
            </a:extLst>
          </p:cNvPr>
          <p:cNvSpPr/>
          <p:nvPr/>
        </p:nvSpPr>
        <p:spPr>
          <a:xfrm>
            <a:off x="100613" y="208132"/>
            <a:ext cx="11822097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Art. 1º. O orçamento do Município de Vila Pavão, Estado do Espírito Santo, abrangendo a Administração Direta, seus fundos, órgãos para o </a:t>
            </a:r>
            <a:r>
              <a:rPr lang="pt-BR" sz="2400" b="1" dirty="0">
                <a:solidFill>
                  <a:srgbClr val="002060"/>
                </a:solidFill>
              </a:rPr>
              <a:t>exercício de 2026</a:t>
            </a:r>
            <a:r>
              <a:rPr lang="pt-BR" sz="2400" dirty="0"/>
              <a:t>, estima à receita e fixa a despesa em </a:t>
            </a:r>
            <a:r>
              <a:rPr lang="pt-BR" sz="2400" b="1" dirty="0">
                <a:solidFill>
                  <a:srgbClr val="002060"/>
                </a:solidFill>
              </a:rPr>
              <a:t>R$ 72.500.000,00 (Setenta e dois milhões e quinhentos mil reais) </a:t>
            </a:r>
            <a:r>
              <a:rPr lang="pt-BR" sz="2400" dirty="0"/>
              <a:t> discriminados pelos anexos integrantes desta Lei.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DC1A3A8-8738-48BD-B598-B4E76C39B1CC}"/>
              </a:ext>
            </a:extLst>
          </p:cNvPr>
          <p:cNvSpPr/>
          <p:nvPr/>
        </p:nvSpPr>
        <p:spPr>
          <a:xfrm>
            <a:off x="189389" y="4011292"/>
            <a:ext cx="1163566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Art. 2º. A receita será realizada mediante arrecadação dos tributos, rendas e outras fontes da receita corrente e de capital na forma da legislação em vigor e das especificações constantes dos anexos integrantes a esta Lei com o seguinte desdobramento: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57199F33-D4A5-4EBD-B7F1-79BFF4E7C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33711"/>
              </p:ext>
            </p:extLst>
          </p:nvPr>
        </p:nvGraphicFramePr>
        <p:xfrm>
          <a:off x="98589" y="1995056"/>
          <a:ext cx="4216092" cy="1729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8988">
                  <a:extLst>
                    <a:ext uri="{9D8B030D-6E8A-4147-A177-3AD203B41FA5}">
                      <a16:colId xmlns:a16="http://schemas.microsoft.com/office/drawing/2014/main" val="1191052010"/>
                    </a:ext>
                  </a:extLst>
                </a:gridCol>
                <a:gridCol w="1827104">
                  <a:extLst>
                    <a:ext uri="{9D8B030D-6E8A-4147-A177-3AD203B41FA5}">
                      <a16:colId xmlns:a16="http://schemas.microsoft.com/office/drawing/2014/main" val="2621963063"/>
                    </a:ext>
                  </a:extLst>
                </a:gridCol>
              </a:tblGrid>
              <a:tr h="50403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ESPECIFICAÇÃO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ORÇADO VIGENTE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878372"/>
                  </a:ext>
                </a:extLst>
              </a:tr>
              <a:tr h="504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47299"/>
                  </a:ext>
                </a:extLst>
              </a:tr>
              <a:tr h="72107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48.876.600,00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96326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1BEBDBDC-E2FC-4CA2-A62D-3BCBB58BD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19509"/>
              </p:ext>
            </p:extLst>
          </p:nvPr>
        </p:nvGraphicFramePr>
        <p:xfrm>
          <a:off x="4336344" y="1995056"/>
          <a:ext cx="4647648" cy="1707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4806">
                  <a:extLst>
                    <a:ext uri="{9D8B030D-6E8A-4147-A177-3AD203B41FA5}">
                      <a16:colId xmlns:a16="http://schemas.microsoft.com/office/drawing/2014/main" val="2907926319"/>
                    </a:ext>
                  </a:extLst>
                </a:gridCol>
                <a:gridCol w="1568611">
                  <a:extLst>
                    <a:ext uri="{9D8B030D-6E8A-4147-A177-3AD203B41FA5}">
                      <a16:colId xmlns:a16="http://schemas.microsoft.com/office/drawing/2014/main" val="1328539625"/>
                    </a:ext>
                  </a:extLst>
                </a:gridCol>
                <a:gridCol w="1614231">
                  <a:extLst>
                    <a:ext uri="{9D8B030D-6E8A-4147-A177-3AD203B41FA5}">
                      <a16:colId xmlns:a16="http://schemas.microsoft.com/office/drawing/2014/main" val="1633130368"/>
                    </a:ext>
                  </a:extLst>
                </a:gridCol>
              </a:tblGrid>
              <a:tr h="50965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PROJETADO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64161"/>
                  </a:ext>
                </a:extLst>
              </a:tr>
              <a:tr h="50965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2028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516425"/>
                  </a:ext>
                </a:extLst>
              </a:tr>
              <a:tr h="688037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76.850.000,00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81.461.000,00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641829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84D1DB4A-8E15-498F-8C60-AEEBDFE23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88764"/>
              </p:ext>
            </p:extLst>
          </p:nvPr>
        </p:nvGraphicFramePr>
        <p:xfrm>
          <a:off x="9005656" y="2003516"/>
          <a:ext cx="2917054" cy="1707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9642">
                  <a:extLst>
                    <a:ext uri="{9D8B030D-6E8A-4147-A177-3AD203B41FA5}">
                      <a16:colId xmlns:a16="http://schemas.microsoft.com/office/drawing/2014/main" val="2886887380"/>
                    </a:ext>
                  </a:extLst>
                </a:gridCol>
                <a:gridCol w="1427412">
                  <a:extLst>
                    <a:ext uri="{9D8B030D-6E8A-4147-A177-3AD203B41FA5}">
                      <a16:colId xmlns:a16="http://schemas.microsoft.com/office/drawing/2014/main" val="2833348166"/>
                    </a:ext>
                  </a:extLst>
                </a:gridCol>
              </a:tblGrid>
              <a:tr h="5096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2025/2026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 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88810"/>
                  </a:ext>
                </a:extLst>
              </a:tr>
              <a:tr h="5096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 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4724"/>
                  </a:ext>
                </a:extLst>
              </a:tr>
              <a:tr h="688037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23.623.400,00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48,33%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951796"/>
                  </a:ext>
                </a:extLst>
              </a:tr>
            </a:tbl>
          </a:graphicData>
        </a:graphic>
      </p:graphicFrame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F0FAE1D0-7F9F-4F95-8732-FE1E361C19FB}"/>
              </a:ext>
            </a:extLst>
          </p:cNvPr>
          <p:cNvSpPr/>
          <p:nvPr/>
        </p:nvSpPr>
        <p:spPr>
          <a:xfrm>
            <a:off x="5291809" y="5335738"/>
            <a:ext cx="1029810" cy="1200329"/>
          </a:xfrm>
          <a:prstGeom prst="downArrow">
            <a:avLst>
              <a:gd name="adj1" fmla="val 50000"/>
              <a:gd name="adj2" fmla="val 45062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662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6D581B0-48C9-FBDC-6971-C038E6CCF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491" y="193963"/>
            <a:ext cx="11610109" cy="64746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93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F9FCBD2-9F12-7ABC-7129-C6AB9E74E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964" y="214745"/>
            <a:ext cx="11731962" cy="64285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9963CC-E3C8-BD82-8EAB-EEE43BB515BB}"/>
              </a:ext>
            </a:extLst>
          </p:cNvPr>
          <p:cNvSpPr txBox="1"/>
          <p:nvPr/>
        </p:nvSpPr>
        <p:spPr>
          <a:xfrm>
            <a:off x="7656947" y="2318327"/>
            <a:ext cx="127461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20038C5-2EAA-23E0-EDF8-801FEE445A2F}"/>
              </a:ext>
            </a:extLst>
          </p:cNvPr>
          <p:cNvSpPr txBox="1"/>
          <p:nvPr/>
        </p:nvSpPr>
        <p:spPr>
          <a:xfrm>
            <a:off x="7125857" y="3336636"/>
            <a:ext cx="281247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3.731.600,00</a:t>
            </a:r>
          </a:p>
        </p:txBody>
      </p:sp>
    </p:spTree>
    <p:extLst>
      <p:ext uri="{BB962C8B-B14F-4D97-AF65-F5344CB8AC3E}">
        <p14:creationId xmlns:p14="http://schemas.microsoft.com/office/powerpoint/2010/main" val="94693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ABB986-0617-4505-B43A-0908B2E53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278" y="0"/>
            <a:ext cx="11869444" cy="662274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7BBCA09-A901-0EB4-D318-FC8CFDF9B4C8}"/>
              </a:ext>
            </a:extLst>
          </p:cNvPr>
          <p:cNvSpPr txBox="1"/>
          <p:nvPr/>
        </p:nvSpPr>
        <p:spPr>
          <a:xfrm>
            <a:off x="8340438" y="2438400"/>
            <a:ext cx="127461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658D41-A692-DF8A-3ACF-514576413147}"/>
              </a:ext>
            </a:extLst>
          </p:cNvPr>
          <p:cNvSpPr txBox="1"/>
          <p:nvPr/>
        </p:nvSpPr>
        <p:spPr>
          <a:xfrm>
            <a:off x="7125857" y="3336636"/>
            <a:ext cx="281247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995.394,98</a:t>
            </a:r>
          </a:p>
        </p:txBody>
      </p:sp>
    </p:spTree>
    <p:extLst>
      <p:ext uri="{BB962C8B-B14F-4D97-AF65-F5344CB8AC3E}">
        <p14:creationId xmlns:p14="http://schemas.microsoft.com/office/powerpoint/2010/main" val="327046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16DA5-3DF5-40FC-B4D7-7B8C011E2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91" y="143091"/>
            <a:ext cx="10969440" cy="735798"/>
          </a:xfrm>
        </p:spPr>
        <p:txBody>
          <a:bodyPr>
            <a:normAutofit/>
          </a:bodyPr>
          <a:lstStyle/>
          <a:p>
            <a:r>
              <a:rPr lang="pt-BR" sz="2400" b="1" dirty="0"/>
              <a:t>Art. 3º. A despesa será realizada com o seguinte desdobramento,  seguindo os Órgãos </a:t>
            </a:r>
            <a:br>
              <a:rPr lang="pt-BR" sz="2400" b="1" dirty="0"/>
            </a:br>
            <a:r>
              <a:rPr lang="pt-BR" sz="2400" b="1" dirty="0"/>
              <a:t>de Governo: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CDCD0B7-0234-5091-D637-FBA96F46C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946" y="988363"/>
            <a:ext cx="10788073" cy="5597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3467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B0A44E-1050-9857-9914-24F77E9FF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289" y="0"/>
            <a:ext cx="11705422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A4533E0-B598-B951-4198-C3F6EB0BD085}"/>
              </a:ext>
            </a:extLst>
          </p:cNvPr>
          <p:cNvSpPr txBox="1"/>
          <p:nvPr/>
        </p:nvSpPr>
        <p:spPr>
          <a:xfrm>
            <a:off x="7730836" y="2225964"/>
            <a:ext cx="119149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384641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B291C40-2899-4AC5-B7D4-CB1C7D5A1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799" y="57150"/>
            <a:ext cx="11922710" cy="67437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03B14BC-14BF-1858-49BE-D53EF4388229}"/>
              </a:ext>
            </a:extLst>
          </p:cNvPr>
          <p:cNvSpPr txBox="1"/>
          <p:nvPr/>
        </p:nvSpPr>
        <p:spPr>
          <a:xfrm>
            <a:off x="5500254" y="3136612"/>
            <a:ext cx="119149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81297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595EE21-71D6-4A3D-9C4F-AFD98D7B97BF}"/>
              </a:ext>
            </a:extLst>
          </p:cNvPr>
          <p:cNvSpPr/>
          <p:nvPr/>
        </p:nvSpPr>
        <p:spPr>
          <a:xfrm>
            <a:off x="115411" y="1250363"/>
            <a:ext cx="11842810" cy="550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  <a:latin typeface="Google Sans"/>
              </a:rPr>
              <a:t>O </a:t>
            </a:r>
            <a:r>
              <a:rPr lang="pt-B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que é reserva de contingência no orçamento público?</a:t>
            </a:r>
          </a:p>
          <a:p>
            <a:endParaRPr lang="pt-BR" sz="32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pt-BR" sz="3200" dirty="0">
                <a:solidFill>
                  <a:srgbClr val="002060"/>
                </a:solidFill>
                <a:latin typeface="Google Sans"/>
              </a:rPr>
              <a:t>Dotação global não especificamente destinada a determinado órgão, unidade orçamentária, programa ou categoria econômica, cujos recursos serão utilizados para abertura de créditos adicionais, atendimento de emendas parlamentares, de passivos contingentes e de outros riscos e eventos fiscais imprevistos.</a:t>
            </a:r>
          </a:p>
          <a:p>
            <a:endParaRPr lang="pt-BR" sz="3200" b="0" i="0" dirty="0">
              <a:solidFill>
                <a:srgbClr val="202124"/>
              </a:solidFill>
              <a:effectLst/>
              <a:latin typeface="Google Sans"/>
            </a:endParaRPr>
          </a:p>
          <a:p>
            <a:endParaRPr lang="pt-BR" sz="3200" dirty="0">
              <a:solidFill>
                <a:srgbClr val="202124"/>
              </a:solidFill>
              <a:latin typeface="Google Sans"/>
            </a:endParaRPr>
          </a:p>
          <a:p>
            <a:endParaRPr lang="pt-BR" sz="3200" b="0" i="0" dirty="0">
              <a:solidFill>
                <a:srgbClr val="202124"/>
              </a:solidFill>
              <a:effectLst/>
              <a:latin typeface="Google Sans"/>
            </a:endParaRPr>
          </a:p>
          <a:p>
            <a:endParaRPr lang="pt-BR" sz="32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01BA238-9A08-47AC-BBEE-B273AADC8CBC}"/>
              </a:ext>
            </a:extLst>
          </p:cNvPr>
          <p:cNvSpPr txBox="1"/>
          <p:nvPr/>
        </p:nvSpPr>
        <p:spPr>
          <a:xfrm>
            <a:off x="594804" y="372862"/>
            <a:ext cx="1055554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 DE CONTIGÊNCIA</a:t>
            </a:r>
          </a:p>
        </p:txBody>
      </p:sp>
    </p:spTree>
    <p:extLst>
      <p:ext uri="{BB962C8B-B14F-4D97-AF65-F5344CB8AC3E}">
        <p14:creationId xmlns:p14="http://schemas.microsoft.com/office/powerpoint/2010/main" val="1440273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F7821-520E-45CE-8A5D-1032E99E5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188121"/>
              </p:ext>
            </p:extLst>
          </p:nvPr>
        </p:nvGraphicFramePr>
        <p:xfrm>
          <a:off x="245617" y="621437"/>
          <a:ext cx="4432076" cy="603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076">
                  <a:extLst>
                    <a:ext uri="{9D8B030D-6E8A-4147-A177-3AD203B41FA5}">
                      <a16:colId xmlns:a16="http://schemas.microsoft.com/office/drawing/2014/main" val="3299173051"/>
                    </a:ext>
                  </a:extLst>
                </a:gridCol>
              </a:tblGrid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ÓRGÃO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8418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CÂMARA MUNICIPAL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3443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FUNDO MUNICIPAL DE SAÚDE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3686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GABINETE DO PREFEITO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61600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ASSESSORIA TÉCNICA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77664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ADM. E R. HUMANOS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6956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FINANÇAS E ORÇAMENTO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1260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OBRAS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0858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EDUCAÇÃO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14547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ASSISTÊNCIA SOCIAL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86055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MEIO AMBIENTE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8866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AGRICULTURA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00874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DES.ECONÔMICO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28679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CULTURA E TURISMO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9223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SEC. MUNICIPAL DE ESPORTES E LAZER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93174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CONTROLE INTERNO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3291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u="none" strike="noStrike" dirty="0">
                          <a:effectLst/>
                        </a:rPr>
                        <a:t>RESERVA DE CONTINGÊNCIA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06303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358" marR="5358" marT="53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24673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02432B1-0C4F-4F26-815D-D9F9E3A63854}"/>
              </a:ext>
            </a:extLst>
          </p:cNvPr>
          <p:cNvSpPr txBox="1"/>
          <p:nvPr/>
        </p:nvSpPr>
        <p:spPr>
          <a:xfrm>
            <a:off x="245615" y="89608"/>
            <a:ext cx="1177408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ORÇAMENTO 2026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B1D3F91-65E4-4D90-B520-66492AE22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765298"/>
              </p:ext>
            </p:extLst>
          </p:nvPr>
        </p:nvGraphicFramePr>
        <p:xfrm>
          <a:off x="10466772" y="621437"/>
          <a:ext cx="1552932" cy="603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2932">
                  <a:extLst>
                    <a:ext uri="{9D8B030D-6E8A-4147-A177-3AD203B41FA5}">
                      <a16:colId xmlns:a16="http://schemas.microsoft.com/office/drawing/2014/main" val="3350873592"/>
                    </a:ext>
                  </a:extLst>
                </a:gridCol>
              </a:tblGrid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2024 (%)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46411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90919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18,59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43975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7531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52453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6403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87511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13,37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83114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04953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17886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76266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06403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217618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67587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52327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28438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38560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338857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131C35D5-1FB6-4303-948F-42D389E34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903210"/>
              </p:ext>
            </p:extLst>
          </p:nvPr>
        </p:nvGraphicFramePr>
        <p:xfrm>
          <a:off x="6759836" y="621437"/>
          <a:ext cx="1908699" cy="603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8699">
                  <a:extLst>
                    <a:ext uri="{9D8B030D-6E8A-4147-A177-3AD203B41FA5}">
                      <a16:colId xmlns:a16="http://schemas.microsoft.com/office/drawing/2014/main" val="2845271037"/>
                    </a:ext>
                  </a:extLst>
                </a:gridCol>
              </a:tblGrid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2025(%)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6499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98338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93079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79642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43515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72529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48099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5310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25220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4,14%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1521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1,44%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41018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9,18%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74305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0824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85928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65168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13789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645901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899175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38DED3B-BD56-43D0-B224-7E1184895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714184"/>
              </p:ext>
            </p:extLst>
          </p:nvPr>
        </p:nvGraphicFramePr>
        <p:xfrm>
          <a:off x="4757501" y="621437"/>
          <a:ext cx="1953748" cy="603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3748">
                  <a:extLst>
                    <a:ext uri="{9D8B030D-6E8A-4147-A177-3AD203B41FA5}">
                      <a16:colId xmlns:a16="http://schemas.microsoft.com/office/drawing/2014/main" val="4143096173"/>
                    </a:ext>
                  </a:extLst>
                </a:gridCol>
              </a:tblGrid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TOTAL(2026)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1310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2.490.462,70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12712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14.458.504,91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52479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1.633.545,54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92809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58763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1.685.000,00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7378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2.715.000,00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60851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8.550.554,46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3999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23.600.000,00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289329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3.001.150,00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4177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1.045.000,00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80802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6.652.782,39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74066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39722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2.363.000,00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30551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865.000,00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62823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58344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2.200.000,00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843543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08149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9250E86-A816-45FB-A9D2-BA9E6C80B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848456"/>
              </p:ext>
            </p:extLst>
          </p:nvPr>
        </p:nvGraphicFramePr>
        <p:xfrm>
          <a:off x="8717123" y="621437"/>
          <a:ext cx="1669841" cy="603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9841">
                  <a:extLst>
                    <a:ext uri="{9D8B030D-6E8A-4147-A177-3AD203B41FA5}">
                      <a16:colId xmlns:a16="http://schemas.microsoft.com/office/drawing/2014/main" val="3857687371"/>
                    </a:ext>
                  </a:extLst>
                </a:gridCol>
              </a:tblGrid>
              <a:tr h="3353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 (2025)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953248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2.275.482,42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75668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9.084.020,61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337018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914.550,00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83358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423.800,00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12357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3.029.401,83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68979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1.370.499,37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42606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6.533.534,86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76752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13.135.566,91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0566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2.355.900,00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50159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2.165.359,21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76387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4.702.922,97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98898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506.500,00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825235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410.575,68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45512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331.500,00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98036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200.550,00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979314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1.436.436,14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369220"/>
                  </a:ext>
                </a:extLst>
              </a:tr>
              <a:tr h="335379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48.876.600,00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1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184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9ABA-3DDC-4340-8BE1-52495D789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8400"/>
            <a:ext cx="10969440" cy="898589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DISTRIBUIÇÃO POR UNIDADES GESTORAS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7CDFE830-DEBC-4EC5-9901-801AD6410D6E}"/>
              </a:ext>
            </a:extLst>
          </p:cNvPr>
          <p:cNvSpPr/>
          <p:nvPr/>
        </p:nvSpPr>
        <p:spPr>
          <a:xfrm>
            <a:off x="736846" y="1660125"/>
            <a:ext cx="6125593" cy="150137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58D96C8C-625A-4AAD-81A7-68A99072FDDC}"/>
              </a:ext>
            </a:extLst>
          </p:cNvPr>
          <p:cNvSpPr/>
          <p:nvPr/>
        </p:nvSpPr>
        <p:spPr>
          <a:xfrm>
            <a:off x="674702" y="3217945"/>
            <a:ext cx="6249880" cy="164856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 dirty="0"/>
              <a:t>FUNDO MUNICIPAL DE SAÚDE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AF36C61D-CDA2-4575-81BD-DF450ABD59AE}"/>
              </a:ext>
            </a:extLst>
          </p:cNvPr>
          <p:cNvSpPr/>
          <p:nvPr/>
        </p:nvSpPr>
        <p:spPr>
          <a:xfrm>
            <a:off x="736846" y="4922957"/>
            <a:ext cx="6187735" cy="162360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 dirty="0"/>
              <a:t>CÂMARA MUNICIPAL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169C68-B509-4CD7-8119-3F0D7F15BD06}"/>
              </a:ext>
            </a:extLst>
          </p:cNvPr>
          <p:cNvSpPr txBox="1"/>
          <p:nvPr/>
        </p:nvSpPr>
        <p:spPr>
          <a:xfrm>
            <a:off x="736846" y="2183907"/>
            <a:ext cx="5033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>
                <a:solidFill>
                  <a:schemeClr val="bg1"/>
                </a:solidFill>
              </a:rPr>
              <a:t>PREFEITURA  MUNICIPAL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BDC3931-88DB-4897-AF2A-09053FB7444A}"/>
              </a:ext>
            </a:extLst>
          </p:cNvPr>
          <p:cNvSpPr/>
          <p:nvPr/>
        </p:nvSpPr>
        <p:spPr>
          <a:xfrm>
            <a:off x="7228983" y="1854281"/>
            <a:ext cx="4350057" cy="12329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  R$         55.551.032,39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E55661-90EB-49BF-864E-2BBA179E374D}"/>
              </a:ext>
            </a:extLst>
          </p:cNvPr>
          <p:cNvSpPr/>
          <p:nvPr/>
        </p:nvSpPr>
        <p:spPr>
          <a:xfrm>
            <a:off x="7246737" y="3536435"/>
            <a:ext cx="4450670" cy="118538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R$          </a:t>
            </a:r>
            <a:r>
              <a:rPr lang="pt-BR" sz="3200" b="1" dirty="0">
                <a:solidFill>
                  <a:schemeClr val="bg1"/>
                </a:solidFill>
              </a:rPr>
              <a:t>14.458.504,91</a:t>
            </a:r>
          </a:p>
          <a:p>
            <a:pPr algn="ctr"/>
            <a:endParaRPr lang="pt-BR" sz="3200" b="1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6E198D1-3BF4-4A21-A6DF-72EF929C1D35}"/>
              </a:ext>
            </a:extLst>
          </p:cNvPr>
          <p:cNvSpPr/>
          <p:nvPr/>
        </p:nvSpPr>
        <p:spPr>
          <a:xfrm>
            <a:off x="7246737" y="5171027"/>
            <a:ext cx="4450670" cy="118538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R$        </a:t>
            </a:r>
            <a:r>
              <a:rPr lang="pt-BR" sz="3200" b="1" dirty="0">
                <a:solidFill>
                  <a:schemeClr val="bg1"/>
                </a:solidFill>
              </a:rPr>
              <a:t>2.490.462,70</a:t>
            </a:r>
          </a:p>
          <a:p>
            <a:pPr algn="ctr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197990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299A00-2A46-4713-95F5-8F64FF71B3DE}"/>
              </a:ext>
            </a:extLst>
          </p:cNvPr>
          <p:cNvSpPr/>
          <p:nvPr/>
        </p:nvSpPr>
        <p:spPr>
          <a:xfrm>
            <a:off x="65102" y="43458"/>
            <a:ext cx="11715565" cy="67710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Art. 4º. Ficam os Poderes Executivos, Legislativo, Fundos e Autarquias Municipais consolidadas no orçamento municipal da Prefeitura Municipal de Vila Pavão/ES, de acordo com o disposto no art. 42 da Lei Federal 4.320/1964,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autorizados a abrir créditos adicionais suplementares:</a:t>
            </a:r>
          </a:p>
          <a:p>
            <a:endParaRPr lang="pt-BR" dirty="0"/>
          </a:p>
          <a:p>
            <a:r>
              <a:rPr lang="pt-BR" dirty="0"/>
              <a:t>I – Até o limite de </a:t>
            </a:r>
            <a:r>
              <a:rPr lang="pt-BR" b="1" dirty="0">
                <a:solidFill>
                  <a:srgbClr val="002060"/>
                </a:solidFill>
              </a:rPr>
              <a:t>50% (Cinquenta por cento</a:t>
            </a:r>
            <a:r>
              <a:rPr lang="pt-BR" dirty="0"/>
              <a:t>) do valor total da despesa fixada na Lei Orçamentária, para reforço de dotações orçamentarias, utilizando como fonte de recursos as definidas no art. 43, § 1º, inciso III da Lei Federal 4.320/64 de 17 de março de 1964, independente da fonte de recurso prevista para a despesa. </a:t>
            </a:r>
            <a:r>
              <a:rPr lang="pt-B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movimentação de dotações entre fontes de recursos de uma mesma ficha orçamentaria, por não se tratar de alteração do orçamento não abate no saldo autorizado constante deste inciso.</a:t>
            </a:r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/>
          </a:p>
          <a:p>
            <a:endParaRPr lang="pt-BR" sz="2200" dirty="0">
              <a:solidFill>
                <a:srgbClr val="FF0000"/>
              </a:solidFill>
            </a:endParaRPr>
          </a:p>
          <a:p>
            <a:endParaRPr lang="pt-BR" sz="2200" dirty="0">
              <a:solidFill>
                <a:srgbClr val="FF0000"/>
              </a:solidFill>
            </a:endParaRPr>
          </a:p>
          <a:p>
            <a:r>
              <a:rPr lang="pt-BR" dirty="0"/>
              <a:t>II – Até o valor </a:t>
            </a:r>
            <a:r>
              <a:rPr lang="pt-BR" b="1" dirty="0">
                <a:solidFill>
                  <a:srgbClr val="002060"/>
                </a:solidFill>
              </a:rPr>
              <a:t>do excesso de arrecadação</a:t>
            </a:r>
            <a:r>
              <a:rPr lang="pt-BR" dirty="0"/>
              <a:t>, nos termos do art. 43, § 1º, inciso II e § 3° da Lei Federal 4.320/64 de 17 de março de 1964. Os recursos para fazerem face a essa suplementação decorrerão de convênios, emendas parlamentares e outros recursos além do previsto. </a:t>
            </a:r>
          </a:p>
          <a:p>
            <a:endParaRPr lang="pt-BR" dirty="0"/>
          </a:p>
          <a:p>
            <a:r>
              <a:rPr lang="pt-BR" dirty="0"/>
              <a:t>III – Até o valor total do </a:t>
            </a:r>
            <a:r>
              <a:rPr lang="pt-BR" b="1" dirty="0">
                <a:solidFill>
                  <a:srgbClr val="002060"/>
                </a:solidFill>
              </a:rPr>
              <a:t>superávit financeiro por fonte de recurso </a:t>
            </a:r>
            <a:r>
              <a:rPr lang="pt-BR" dirty="0"/>
              <a:t>apurado no balanço patrimonial do exercício anterior, nos termos do art. 43, § 2º, da Lei Federal 4.320/64 de 17 de março de 1964 e parecer consulta 012/2018 do TCEES - Tribunal de Contas do Estado do Espírito Santo.</a:t>
            </a:r>
          </a:p>
          <a:p>
            <a:r>
              <a:rPr lang="pt-BR" dirty="0"/>
              <a:t>IV – Até o limite de 100% (Cem por cento) do recurso de convênio firmados no exercício conforme parecer consulta TCE-ES n° 028/2014.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9AD1517-71A3-4155-8647-7AC9BB795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16687"/>
              </p:ext>
            </p:extLst>
          </p:nvPr>
        </p:nvGraphicFramePr>
        <p:xfrm>
          <a:off x="248574" y="2687320"/>
          <a:ext cx="11336785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778928">
                  <a:extLst>
                    <a:ext uri="{9D8B030D-6E8A-4147-A177-3AD203B41FA5}">
                      <a16:colId xmlns:a16="http://schemas.microsoft.com/office/drawing/2014/main" val="2466468553"/>
                    </a:ext>
                  </a:extLst>
                </a:gridCol>
                <a:gridCol w="4575658">
                  <a:extLst>
                    <a:ext uri="{9D8B030D-6E8A-4147-A177-3AD203B41FA5}">
                      <a16:colId xmlns:a16="http://schemas.microsoft.com/office/drawing/2014/main" val="1130153182"/>
                    </a:ext>
                  </a:extLst>
                </a:gridCol>
                <a:gridCol w="2982199">
                  <a:extLst>
                    <a:ext uri="{9D8B030D-6E8A-4147-A177-3AD203B41FA5}">
                      <a16:colId xmlns:a16="http://schemas.microsoft.com/office/drawing/2014/main" val="3409386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UNIDADE GESTORA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TOTAL UG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LIMITE 50%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00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PREFEITURA/F.M. SAÚDE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R$ 70.009.537,30  X   50%   =========</a:t>
                      </a:r>
                      <a:r>
                        <a:rPr lang="pt-BR" dirty="0">
                          <a:sym typeface="Wingdings" panose="05000000000000000000" pitchFamily="2" charset="2"/>
                        </a:rPr>
                        <a:t></a:t>
                      </a:r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/>
                        <a:t>R$  35.004.768,659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8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76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643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58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18FCC15-0831-4CF8-9EAF-709CA0073B90}"/>
              </a:ext>
            </a:extLst>
          </p:cNvPr>
          <p:cNvSpPr/>
          <p:nvPr/>
        </p:nvSpPr>
        <p:spPr>
          <a:xfrm>
            <a:off x="88777" y="58846"/>
            <a:ext cx="11878322" cy="67403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Art. 5º. O pagamento do serviço da dívida e encargos terá prioridade sobre ações de expansão. </a:t>
            </a:r>
          </a:p>
          <a:p>
            <a:endParaRPr lang="pt-BR" sz="2400" dirty="0"/>
          </a:p>
          <a:p>
            <a:r>
              <a:rPr lang="pt-BR" sz="2400" dirty="0"/>
              <a:t>Art. 6º. O Poder Executivo poderá firmar convênios com outras esferas do governo, instituições privadas, associações e cooperativa para desenvolvimento dos programas, com ou sem ônus para o município.</a:t>
            </a:r>
          </a:p>
          <a:p>
            <a:endParaRPr lang="pt-BR" sz="2400" dirty="0"/>
          </a:p>
          <a:p>
            <a:r>
              <a:rPr lang="pt-BR" sz="2400" dirty="0"/>
              <a:t>Art. 7º. Fica o Poder executivo Municipal observado o disposto na Lei Federal n° 13.019/2014, autorizada a realizar a concessão de ajuda financeira a título de contribuições e subvenções as entidades que atendam aos requisitos da referida Lei. </a:t>
            </a:r>
          </a:p>
          <a:p>
            <a:endParaRPr lang="pt-BR" sz="2400" dirty="0"/>
          </a:p>
          <a:p>
            <a:r>
              <a:rPr lang="pt-BR" sz="2400" dirty="0">
                <a:solidFill>
                  <a:srgbClr val="C00000"/>
                </a:solidFill>
              </a:rPr>
              <a:t>Art. 8º. Ficam os Poderes Executivo e Legislativo Municipal autorizados a procederem no exercício de 2026 inclusões e alterações que se fizerem necessárias de acordo com o Plano de Contas e codificações de fontes de recursos em conformidades com as normas estabelecidas pelo STN (</a:t>
            </a:r>
            <a:r>
              <a:rPr lang="pt-BR" sz="2400" dirty="0" err="1">
                <a:solidFill>
                  <a:srgbClr val="C00000"/>
                </a:solidFill>
              </a:rPr>
              <a:t>Siconfi</a:t>
            </a:r>
            <a:r>
              <a:rPr lang="pt-BR" sz="2400" dirty="0">
                <a:solidFill>
                  <a:srgbClr val="C00000"/>
                </a:solidFill>
              </a:rPr>
              <a:t> e Matriz de Saldos Contábeis) e TCE-ES.</a:t>
            </a:r>
          </a:p>
          <a:p>
            <a:endParaRPr lang="pt-BR" sz="2400" dirty="0">
              <a:solidFill>
                <a:srgbClr val="002060"/>
              </a:solidFill>
            </a:endParaRPr>
          </a:p>
          <a:p>
            <a:endParaRPr lang="pt-BR" sz="2400" dirty="0">
              <a:solidFill>
                <a:srgbClr val="002060"/>
              </a:solidFill>
            </a:endParaRP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629594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FAAA75F-0AEF-4AE7-A528-6F5CC5CFB726}"/>
              </a:ext>
            </a:extLst>
          </p:cNvPr>
          <p:cNvSpPr/>
          <p:nvPr/>
        </p:nvSpPr>
        <p:spPr>
          <a:xfrm>
            <a:off x="130206" y="360687"/>
            <a:ext cx="11931588" cy="6370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Art. 9º. Fica o Poder Executivo Municipal autorizado a realizar operações de crédito, em qualquer mês do exercício financeiro por antecipação da receita para atender as insuficiências de caixa, na forma e nos limites estabelecidos na legislação em vigor. </a:t>
            </a:r>
          </a:p>
          <a:p>
            <a:endParaRPr lang="pt-BR" sz="2400" dirty="0"/>
          </a:p>
          <a:p>
            <a:r>
              <a:rPr lang="pt-BR" sz="2400" dirty="0"/>
              <a:t>Art. 10. Fica o Poder Executivo Municipal autorizado a celebrar acordos judiciais, extrajudiciais e/ou administrativos em que for parte o Município de Vila Pavão, objetivando a quitação de débitos e de créditos e/ou cumprimento de obrigações, observando o disposto na Lei n° 1.149/2018. </a:t>
            </a:r>
          </a:p>
          <a:p>
            <a:endParaRPr lang="pt-BR" sz="2400" dirty="0"/>
          </a:p>
          <a:p>
            <a:r>
              <a:rPr lang="pt-BR" sz="2400" dirty="0">
                <a:solidFill>
                  <a:srgbClr val="C00000"/>
                </a:solidFill>
              </a:rPr>
              <a:t>Art. 11. Ficam os Poderes Executivo e Legislativo autorizado a fazer as adequações quando necessárias nas codificações de receita, despesa e fonte de recursos para atender as exigências da STN e do Tribunal de Contas do Estado do Espírito Santo.</a:t>
            </a:r>
          </a:p>
          <a:p>
            <a:endParaRPr lang="pt-BR" sz="2400" dirty="0"/>
          </a:p>
          <a:p>
            <a:r>
              <a:rPr lang="pt-BR" sz="2400" dirty="0">
                <a:solidFill>
                  <a:srgbClr val="002060"/>
                </a:solidFill>
              </a:rPr>
              <a:t>Art. 12. Fica adequado o programa, metas e ações previstas no Plano Plurianual de 2026/2029, com a programação constante nos anexos da presente Lei, de modo a compatibilizar as ações governamentais da Administração às necessidades e prioridades da população. </a:t>
            </a:r>
          </a:p>
          <a:p>
            <a:pPr algn="ctr"/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276760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022BE7A-BB6A-4E45-939D-2A3A47986947}"/>
              </a:ext>
            </a:extLst>
          </p:cNvPr>
          <p:cNvSpPr/>
          <p:nvPr/>
        </p:nvSpPr>
        <p:spPr>
          <a:xfrm>
            <a:off x="213063" y="256064"/>
            <a:ext cx="11700769" cy="6494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/>
              <a:t>Art. 13. Integram-se para todos os efeitos ao presente Projeto de Lei os Anexos onde estão definidos os projetos e atividades. </a:t>
            </a:r>
          </a:p>
          <a:p>
            <a:endParaRPr lang="pt-BR" sz="2400" dirty="0"/>
          </a:p>
          <a:p>
            <a:r>
              <a:rPr lang="pt-BR" sz="2400" dirty="0"/>
              <a:t>Art. 14. Esta Lei entra em vigor na data de sua publicação, com efeitos a partir de 1º de janeiro de 2026, revogadas as disposições em contrário.</a:t>
            </a:r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 Gabinete do Prefeito Municipal de Vila Pavão, Estado do Espírito Santo, aos 14 dias do mês de outubro do ano de 2025.</a:t>
            </a:r>
          </a:p>
          <a:p>
            <a:endParaRPr lang="pt-BR" sz="2400" dirty="0"/>
          </a:p>
          <a:p>
            <a:pPr algn="ctr"/>
            <a:r>
              <a:rPr lang="pt-BR" sz="2400" dirty="0"/>
              <a:t> </a:t>
            </a:r>
          </a:p>
          <a:p>
            <a:pPr algn="ctr"/>
            <a:r>
              <a:rPr lang="pt-BR" sz="2400" b="1" dirty="0"/>
              <a:t>JOÃO TRANCOSO</a:t>
            </a:r>
          </a:p>
          <a:p>
            <a:pPr algn="ctr"/>
            <a:r>
              <a:rPr lang="pt-BR" sz="2400" b="1" dirty="0"/>
              <a:t>Prefeito Municipal</a:t>
            </a:r>
            <a:endParaRPr lang="pt-BR" sz="2000" dirty="0"/>
          </a:p>
          <a:p>
            <a:pPr algn="ctr"/>
            <a:endParaRPr lang="pt-BR" sz="2000" dirty="0"/>
          </a:p>
          <a:p>
            <a:pPr algn="ctr"/>
            <a:endParaRPr lang="pt-BR" sz="2000" dirty="0"/>
          </a:p>
          <a:p>
            <a:pPr algn="ctr"/>
            <a:endParaRPr lang="pt-BR" sz="2000" dirty="0"/>
          </a:p>
          <a:p>
            <a:pPr algn="ctr"/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72211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19A1CD5-DAAE-46BD-9FD7-A36E25EF0D6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95308" y="248575"/>
            <a:ext cx="11807301" cy="6400800"/>
          </a:xfr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6600" b="1" dirty="0">
                <a:solidFill>
                  <a:schemeClr val="bg1"/>
                </a:solidFill>
              </a:rPr>
              <a:t>DEMONTRATIVO CUSTEIO E</a:t>
            </a:r>
          </a:p>
          <a:p>
            <a:pPr marL="0" indent="0" algn="ctr">
              <a:buNone/>
            </a:pPr>
            <a:r>
              <a:rPr lang="pt-BR" sz="6600" b="1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pt-BR" sz="6600" b="1" dirty="0">
                <a:solidFill>
                  <a:schemeClr val="bg1"/>
                </a:solidFill>
              </a:rPr>
              <a:t>INVESTIMENTOS POR ÓRGÃO</a:t>
            </a:r>
          </a:p>
          <a:p>
            <a:pPr marL="0" indent="0" algn="ctr">
              <a:buNone/>
            </a:pPr>
            <a:endParaRPr lang="pt-BR" sz="6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6600" b="1" dirty="0">
                <a:solidFill>
                  <a:schemeClr val="bg1"/>
                </a:solidFill>
              </a:rPr>
              <a:t> PREVISTOS NA LOA 2026</a:t>
            </a:r>
          </a:p>
        </p:txBody>
      </p:sp>
    </p:spTree>
    <p:extLst>
      <p:ext uri="{BB962C8B-B14F-4D97-AF65-F5344CB8AC3E}">
        <p14:creationId xmlns:p14="http://schemas.microsoft.com/office/powerpoint/2010/main" val="310137982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9" y="338400"/>
            <a:ext cx="10822695" cy="654353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Câmara Municipal de Vila Pavão</a:t>
            </a:r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5054353" y="2771459"/>
            <a:ext cx="745724" cy="93232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314036" y="3852510"/>
            <a:ext cx="10934787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Construção da Câmara Municipal .......................R$ 270.000,00</a:t>
            </a:r>
          </a:p>
          <a:p>
            <a:r>
              <a:rPr lang="pt-BR" sz="2800" dirty="0"/>
              <a:t>Aquisição de Imóveis ......................................... R$ 200.000,00</a:t>
            </a:r>
          </a:p>
          <a:p>
            <a:r>
              <a:rPr lang="pt-BR" sz="2800" dirty="0"/>
              <a:t>Equipamentos e Material Permanente ...............R$   80.000,00</a:t>
            </a:r>
          </a:p>
          <a:p>
            <a:r>
              <a:rPr lang="pt-BR" sz="2800" b="1" dirty="0"/>
              <a:t>Total ..................................................... .......... R$ 550.000,00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1AD2E4-7B30-43D9-98E1-90DAAB8B6623}"/>
              </a:ext>
            </a:extLst>
          </p:cNvPr>
          <p:cNvSpPr/>
          <p:nvPr/>
        </p:nvSpPr>
        <p:spPr>
          <a:xfrm>
            <a:off x="426128" y="1189608"/>
            <a:ext cx="1082269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Custeio ........................................................R$       1.940.462,70</a:t>
            </a:r>
          </a:p>
          <a:p>
            <a:r>
              <a:rPr lang="pt-BR" sz="2800" dirty="0">
                <a:solidFill>
                  <a:srgbClr val="FF0000"/>
                </a:solidFill>
              </a:rPr>
              <a:t>Investimento................................................R$          550.000,00</a:t>
            </a:r>
          </a:p>
          <a:p>
            <a:r>
              <a:rPr lang="pt-BR" sz="2800" b="1" dirty="0"/>
              <a:t>Total .........................................................R$       </a:t>
            </a:r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2.490.462,70</a:t>
            </a:r>
          </a:p>
        </p:txBody>
      </p:sp>
    </p:spTree>
    <p:extLst>
      <p:ext uri="{BB962C8B-B14F-4D97-AF65-F5344CB8AC3E}">
        <p14:creationId xmlns:p14="http://schemas.microsoft.com/office/powerpoint/2010/main" val="2815733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Gabinete do Prefeito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04CB5-1713-4F5C-9C8F-387220AACB7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14037" y="1357745"/>
            <a:ext cx="11023564" cy="5161855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pt-BR" sz="2800" dirty="0"/>
          </a:p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Custeio .............................................................R$           1.570.500,02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Investimento......................................................R$               63.045,52</a:t>
            </a:r>
          </a:p>
          <a:p>
            <a:r>
              <a:rPr lang="pt-BR" sz="2800" b="1" dirty="0"/>
              <a:t>Total ..............................................................R$          </a:t>
            </a:r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1.633.545,54</a:t>
            </a:r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5030233" y="2847090"/>
            <a:ext cx="604574" cy="719051"/>
          </a:xfrm>
          <a:prstGeom prst="downArrow">
            <a:avLst>
              <a:gd name="adj1" fmla="val 50000"/>
              <a:gd name="adj2" fmla="val 738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598032" y="3663257"/>
            <a:ext cx="9635231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Recuperação de estradas e bueiros...............R$          10.000,00</a:t>
            </a:r>
          </a:p>
          <a:p>
            <a:r>
              <a:rPr lang="pt-BR" sz="2800" dirty="0"/>
              <a:t>Construção e reforma de pontes...................R$          10.000,00</a:t>
            </a:r>
          </a:p>
          <a:p>
            <a:r>
              <a:rPr lang="pt-BR" sz="2800" dirty="0"/>
              <a:t>Recuperação de moradias causados chuvas  R$          10.000,00</a:t>
            </a:r>
          </a:p>
          <a:p>
            <a:r>
              <a:rPr lang="pt-BR" sz="2800" dirty="0"/>
              <a:t>Equipamentos e material permanente..........R$          33.045,52  </a:t>
            </a:r>
          </a:p>
          <a:p>
            <a:r>
              <a:rPr lang="pt-BR" sz="2800" b="1" dirty="0"/>
              <a:t>Total...........................................................R$          63.045,52</a:t>
            </a:r>
          </a:p>
        </p:txBody>
      </p:sp>
    </p:spTree>
    <p:extLst>
      <p:ext uri="{BB962C8B-B14F-4D97-AF65-F5344CB8AC3E}">
        <p14:creationId xmlns:p14="http://schemas.microsoft.com/office/powerpoint/2010/main" val="4238906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01AC2A7-1356-4C15-AE2A-B9D700B19171}"/>
              </a:ext>
            </a:extLst>
          </p:cNvPr>
          <p:cNvSpPr txBox="1"/>
          <p:nvPr/>
        </p:nvSpPr>
        <p:spPr>
          <a:xfrm>
            <a:off x="829995" y="4484077"/>
            <a:ext cx="1054380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Permanente....................R$   4.000,00</a:t>
            </a:r>
          </a:p>
          <a:p>
            <a:endParaRPr lang="pt-BR" sz="2800" dirty="0"/>
          </a:p>
          <a:p>
            <a:r>
              <a:rPr lang="pt-BR" sz="2800" b="1" dirty="0"/>
              <a:t>Total .................................................................... R$  4.000,00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DC2AE2-CAC8-42EB-989B-445C3749801C}"/>
              </a:ext>
            </a:extLst>
          </p:cNvPr>
          <p:cNvSpPr txBox="1"/>
          <p:nvPr/>
        </p:nvSpPr>
        <p:spPr>
          <a:xfrm>
            <a:off x="753439" y="126270"/>
            <a:ext cx="10543804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ASSESSORIA TÉCNICA</a:t>
            </a:r>
          </a:p>
          <a:p>
            <a:pPr algn="ctr"/>
            <a:endParaRPr lang="pt-BR" sz="32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07B75B1-D739-48A2-9C55-3DEEE078A293}"/>
              </a:ext>
            </a:extLst>
          </p:cNvPr>
          <p:cNvSpPr/>
          <p:nvPr/>
        </p:nvSpPr>
        <p:spPr>
          <a:xfrm>
            <a:off x="801858" y="1404950"/>
            <a:ext cx="10522633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Custeio ........................................................R$             36.000,00</a:t>
            </a:r>
          </a:p>
          <a:p>
            <a:r>
              <a:rPr lang="pt-BR" sz="2800" dirty="0">
                <a:solidFill>
                  <a:srgbClr val="FF0000"/>
                </a:solidFill>
              </a:rPr>
              <a:t>Investimento................................................R$               4.000,00</a:t>
            </a:r>
          </a:p>
          <a:p>
            <a:r>
              <a:rPr lang="pt-BR" sz="2800" b="1" dirty="0"/>
              <a:t>Total .........................................................R$             </a:t>
            </a:r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40.000,00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FE1DE6A-74E0-4A66-99BA-18FA4CED920C}"/>
              </a:ext>
            </a:extLst>
          </p:cNvPr>
          <p:cNvSpPr/>
          <p:nvPr/>
        </p:nvSpPr>
        <p:spPr>
          <a:xfrm>
            <a:off x="5877154" y="3192870"/>
            <a:ext cx="896644" cy="1225119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749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F76101F7-A11D-4A66-9ED8-F30EF5E659DA}"/>
              </a:ext>
            </a:extLst>
          </p:cNvPr>
          <p:cNvSpPr txBox="1"/>
          <p:nvPr/>
        </p:nvSpPr>
        <p:spPr>
          <a:xfrm>
            <a:off x="1237957" y="1723383"/>
            <a:ext cx="9441881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Custeio .......................................................R$  1.645.000,00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 ..............................................R$       40.000,00</a:t>
            </a:r>
          </a:p>
          <a:p>
            <a:r>
              <a:rPr lang="pt-BR" sz="2800" b="1" dirty="0"/>
              <a:t>Total ....................................................... R$  1.685.000,00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763DAE6-FA36-4EBB-B14C-78893DA94FFE}"/>
              </a:ext>
            </a:extLst>
          </p:cNvPr>
          <p:cNvSpPr txBox="1"/>
          <p:nvPr/>
        </p:nvSpPr>
        <p:spPr>
          <a:xfrm>
            <a:off x="1237956" y="5134617"/>
            <a:ext cx="9441882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Permanente.........R$    40.000,00</a:t>
            </a:r>
          </a:p>
          <a:p>
            <a:r>
              <a:rPr lang="pt-BR" sz="2800" b="1" dirty="0"/>
              <a:t>Total .......................................................... R$   40.000,00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5952959-C10A-4D22-8CE4-430B0A2A2DF7}"/>
              </a:ext>
            </a:extLst>
          </p:cNvPr>
          <p:cNvSpPr txBox="1"/>
          <p:nvPr/>
        </p:nvSpPr>
        <p:spPr>
          <a:xfrm>
            <a:off x="1237957" y="417250"/>
            <a:ext cx="944188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ADMINISTRAÇÃO E RECURSOS HUMANOS</a:t>
            </a:r>
          </a:p>
          <a:p>
            <a:pPr algn="ctr"/>
            <a:endParaRPr lang="pt-BR" sz="2800" b="1" dirty="0"/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7EF1EA7D-0B15-4F68-884F-952C574DB28A}"/>
              </a:ext>
            </a:extLst>
          </p:cNvPr>
          <p:cNvSpPr/>
          <p:nvPr/>
        </p:nvSpPr>
        <p:spPr>
          <a:xfrm>
            <a:off x="5510575" y="3510224"/>
            <a:ext cx="896644" cy="1225119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081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74D30EE-D9DF-4F22-8EED-B09BD9A32E42}"/>
              </a:ext>
            </a:extLst>
          </p:cNvPr>
          <p:cNvSpPr txBox="1"/>
          <p:nvPr/>
        </p:nvSpPr>
        <p:spPr>
          <a:xfrm>
            <a:off x="681782" y="274496"/>
            <a:ext cx="994544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FINANÇAS E ORÇAMENTO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03C21F-5AE4-443C-A6DB-BF3176831972}"/>
              </a:ext>
            </a:extLst>
          </p:cNvPr>
          <p:cNvSpPr txBox="1"/>
          <p:nvPr/>
        </p:nvSpPr>
        <p:spPr>
          <a:xfrm>
            <a:off x="757517" y="1022760"/>
            <a:ext cx="9945448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Custeio .......................................................R$     2.667.000,00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 ..............................................R$           48.000,00</a:t>
            </a:r>
          </a:p>
          <a:p>
            <a:r>
              <a:rPr lang="pt-BR" sz="2800" b="1" dirty="0"/>
              <a:t>Total ....................................................... R$     2.715.000,00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B1E98E6-D19F-47C6-BF05-19CE38CAC145}"/>
              </a:ext>
            </a:extLst>
          </p:cNvPr>
          <p:cNvSpPr txBox="1"/>
          <p:nvPr/>
        </p:nvSpPr>
        <p:spPr>
          <a:xfrm>
            <a:off x="674953" y="4231902"/>
            <a:ext cx="10110575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Permanente.........R$    48.000,00</a:t>
            </a:r>
          </a:p>
          <a:p>
            <a:endParaRPr lang="pt-BR" sz="2800" dirty="0"/>
          </a:p>
          <a:p>
            <a:r>
              <a:rPr lang="pt-BR" sz="2800" b="1" dirty="0"/>
              <a:t>Total .......................................................... R$   48.000,00</a:t>
            </a: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5BEDFC9C-B784-432A-8DE1-5771872D2F4F}"/>
              </a:ext>
            </a:extLst>
          </p:cNvPr>
          <p:cNvSpPr/>
          <p:nvPr/>
        </p:nvSpPr>
        <p:spPr>
          <a:xfrm>
            <a:off x="5281919" y="2707269"/>
            <a:ext cx="896644" cy="1225119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3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3" y="71140"/>
            <a:ext cx="10822695" cy="362970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2400" b="1" dirty="0"/>
              <a:t>Secretaria de Obras e Serviços Urbanos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649C97A6-26E5-EB2A-F0ED-B78C5FCF7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73021"/>
              </p:ext>
            </p:extLst>
          </p:nvPr>
        </p:nvGraphicFramePr>
        <p:xfrm>
          <a:off x="521809" y="507561"/>
          <a:ext cx="10822694" cy="1188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51136">
                  <a:extLst>
                    <a:ext uri="{9D8B030D-6E8A-4147-A177-3AD203B41FA5}">
                      <a16:colId xmlns:a16="http://schemas.microsoft.com/office/drawing/2014/main" val="516412850"/>
                    </a:ext>
                  </a:extLst>
                </a:gridCol>
                <a:gridCol w="2671558">
                  <a:extLst>
                    <a:ext uri="{9D8B030D-6E8A-4147-A177-3AD203B41FA5}">
                      <a16:colId xmlns:a16="http://schemas.microsoft.com/office/drawing/2014/main" val="1175342167"/>
                    </a:ext>
                  </a:extLst>
                </a:gridCol>
              </a:tblGrid>
              <a:tr h="24952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Custeio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5.855.554,46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574589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Investimento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2.695.000,00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013698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8.550.554,46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416984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4489B299-319D-AF08-3CEB-76829657B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429391"/>
              </p:ext>
            </p:extLst>
          </p:nvPr>
        </p:nvGraphicFramePr>
        <p:xfrm>
          <a:off x="521809" y="1769732"/>
          <a:ext cx="10822694" cy="4754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41900">
                  <a:extLst>
                    <a:ext uri="{9D8B030D-6E8A-4147-A177-3AD203B41FA5}">
                      <a16:colId xmlns:a16="http://schemas.microsoft.com/office/drawing/2014/main" val="2551892032"/>
                    </a:ext>
                  </a:extLst>
                </a:gridCol>
                <a:gridCol w="2680794">
                  <a:extLst>
                    <a:ext uri="{9D8B030D-6E8A-4147-A177-3AD203B41FA5}">
                      <a16:colId xmlns:a16="http://schemas.microsoft.com/office/drawing/2014/main" val="2011604856"/>
                    </a:ext>
                  </a:extLst>
                </a:gridCol>
              </a:tblGrid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Construção, reforma e adaptação de imóveis da administração municipal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18829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do cemitério municipal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80.000,00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49937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Pavimentação, drenagem e sinalização de ruas e avenidas na sede e distritos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500.000,00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570023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Capeamento asfáltico na sede e distritos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300.000,00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274155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Saneamento básico rural (fossas sépticas)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35.000,00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34267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calçada cidadã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84641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e reforma de praças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197797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e reforma de escadarias e muros de arrimo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79486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Extensão da rede de iluminação pública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400.000,00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472554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Construção capela mortuária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281201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Construção de redes de esgotos e galerias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235826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Canalização e drenagem de rios e córregos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847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926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05" y="104363"/>
            <a:ext cx="11402430" cy="634546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pt-BR" sz="2700" b="1" dirty="0"/>
            </a:br>
            <a:r>
              <a:rPr lang="pt-BR" sz="2700" b="1" dirty="0"/>
              <a:t>Secretaria de Obras e Serviços Urbanos</a:t>
            </a:r>
            <a:br>
              <a:rPr lang="pt-BR" sz="2400" b="1" dirty="0"/>
            </a:br>
            <a:endParaRPr lang="pt-BR" sz="2400" b="1" dirty="0"/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4489B299-319D-AF08-3CEB-76829657B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537988"/>
              </p:ext>
            </p:extLst>
          </p:nvPr>
        </p:nvGraphicFramePr>
        <p:xfrm>
          <a:off x="494006" y="875657"/>
          <a:ext cx="11402430" cy="58779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93339">
                  <a:extLst>
                    <a:ext uri="{9D8B030D-6E8A-4147-A177-3AD203B41FA5}">
                      <a16:colId xmlns:a16="http://schemas.microsoft.com/office/drawing/2014/main" val="2551892032"/>
                    </a:ext>
                  </a:extLst>
                </a:gridCol>
                <a:gridCol w="2309091">
                  <a:extLst>
                    <a:ext uri="{9D8B030D-6E8A-4147-A177-3AD203B41FA5}">
                      <a16:colId xmlns:a16="http://schemas.microsoft.com/office/drawing/2014/main" val="2011604856"/>
                    </a:ext>
                  </a:extLst>
                </a:gridCol>
              </a:tblGrid>
              <a:tr h="667952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Pavimentação drenagem e sinalização de estradas vicinais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</a:rPr>
                        <a:t>200.000,00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188292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Reabertura e cascalhamento de estradas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150.000,00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499372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Construção e reformas de pontes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150.000,00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570023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de Obras e instalações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2.415.000,00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274155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34267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Equipamentos e material permanente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230.000,00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846412"/>
                  </a:ext>
                </a:extLst>
              </a:tr>
              <a:tr h="1202313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Aquisição de imóveis (construção, reforma e adaptações em imóveis da administração municipal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197797"/>
                  </a:ext>
                </a:extLst>
              </a:tr>
              <a:tr h="667952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2.695.000,00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79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944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3" y="71140"/>
            <a:ext cx="10822695" cy="362970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2000" b="1" dirty="0"/>
              <a:t>Secretaria de Educação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649C97A6-26E5-EB2A-F0ED-B78C5FCF7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86445"/>
              </p:ext>
            </p:extLst>
          </p:nvPr>
        </p:nvGraphicFramePr>
        <p:xfrm>
          <a:off x="521809" y="507561"/>
          <a:ext cx="10822694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0955">
                  <a:extLst>
                    <a:ext uri="{9D8B030D-6E8A-4147-A177-3AD203B41FA5}">
                      <a16:colId xmlns:a16="http://schemas.microsoft.com/office/drawing/2014/main" val="516412850"/>
                    </a:ext>
                  </a:extLst>
                </a:gridCol>
                <a:gridCol w="1701739">
                  <a:extLst>
                    <a:ext uri="{9D8B030D-6E8A-4147-A177-3AD203B41FA5}">
                      <a16:colId xmlns:a16="http://schemas.microsoft.com/office/drawing/2014/main" val="1175342167"/>
                    </a:ext>
                  </a:extLst>
                </a:gridCol>
              </a:tblGrid>
              <a:tr h="24952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Custeio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19.065.000,00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574589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Investimento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4.535.000,00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013698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23.600.000,00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416984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4489B299-319D-AF08-3CEB-76829657B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34914"/>
              </p:ext>
            </p:extLst>
          </p:nvPr>
        </p:nvGraphicFramePr>
        <p:xfrm>
          <a:off x="521809" y="1769732"/>
          <a:ext cx="1082269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9427">
                  <a:extLst>
                    <a:ext uri="{9D8B030D-6E8A-4147-A177-3AD203B41FA5}">
                      <a16:colId xmlns:a16="http://schemas.microsoft.com/office/drawing/2014/main" val="2551892032"/>
                    </a:ext>
                  </a:extLst>
                </a:gridCol>
                <a:gridCol w="1683267">
                  <a:extLst>
                    <a:ext uri="{9D8B030D-6E8A-4147-A177-3AD203B41FA5}">
                      <a16:colId xmlns:a16="http://schemas.microsoft.com/office/drawing/2014/main" val="2011604856"/>
                    </a:ext>
                  </a:extLst>
                </a:gridCol>
              </a:tblGrid>
              <a:tr h="346668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Construção, reforma da Sede da Secretaria de Educação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18829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Construção, reforma para escolas, quadras, ginásio, biblioteca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E.Fundamental</a:t>
                      </a:r>
                      <a:endParaRPr lang="pt-B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1.068.000,00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49937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Construção, reforma para escolas, quadras, ginásio,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biliboteca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 E. Infantil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Pré</a:t>
                      </a:r>
                      <a:endParaRPr lang="pt-B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615.000,00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570023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Construção, reforma para escolas, quadras, ginásio,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biliboteca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 E. Infantil Creche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615.000,00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274155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Manutenção do PROETI – FUNPAES e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Prog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. do Estado E. Fund. Infantil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pré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 e Creche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85.000,00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34267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 de Obras e Instalações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2.433.000,00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800029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Equipamentos e Material Permanente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913.000,00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846412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Aquisição de imóveis Fundo M. E. Fundamental, Infantil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Pré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. Infantil Creche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1.139.000,00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197797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Aquisição de Imóveis para a SEMED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50.000,00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79486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 de Aquisição de Imóveis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1.189.000,00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472554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endParaRPr lang="pt-BR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281201"/>
                  </a:ext>
                </a:extLst>
              </a:tr>
              <a:tr h="34666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 Geral de Investimento na Educação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4.535.000,00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235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053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3" y="71140"/>
            <a:ext cx="10822695" cy="36297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2000" b="1" dirty="0"/>
              <a:t>Secretaria de Assistência Social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649C97A6-26E5-EB2A-F0ED-B78C5FCF7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69248"/>
              </p:ext>
            </p:extLst>
          </p:nvPr>
        </p:nvGraphicFramePr>
        <p:xfrm>
          <a:off x="521809" y="507561"/>
          <a:ext cx="10822694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51136">
                  <a:extLst>
                    <a:ext uri="{9D8B030D-6E8A-4147-A177-3AD203B41FA5}">
                      <a16:colId xmlns:a16="http://schemas.microsoft.com/office/drawing/2014/main" val="516412850"/>
                    </a:ext>
                  </a:extLst>
                </a:gridCol>
                <a:gridCol w="2671558">
                  <a:extLst>
                    <a:ext uri="{9D8B030D-6E8A-4147-A177-3AD203B41FA5}">
                      <a16:colId xmlns:a16="http://schemas.microsoft.com/office/drawing/2014/main" val="1175342167"/>
                    </a:ext>
                  </a:extLst>
                </a:gridCol>
              </a:tblGrid>
              <a:tr h="213945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Custeio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2.217.150,00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574589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Investimento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784.000,00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013698"/>
                  </a:ext>
                </a:extLst>
              </a:tr>
              <a:tr h="249528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3.001.150,00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416984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4489B299-319D-AF08-3CEB-76829657B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82447"/>
              </p:ext>
            </p:extLst>
          </p:nvPr>
        </p:nvGraphicFramePr>
        <p:xfrm>
          <a:off x="521809" y="1769731"/>
          <a:ext cx="10822694" cy="48989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41900">
                  <a:extLst>
                    <a:ext uri="{9D8B030D-6E8A-4147-A177-3AD203B41FA5}">
                      <a16:colId xmlns:a16="http://schemas.microsoft.com/office/drawing/2014/main" val="2551892032"/>
                    </a:ext>
                  </a:extLst>
                </a:gridCol>
                <a:gridCol w="2680794">
                  <a:extLst>
                    <a:ext uri="{9D8B030D-6E8A-4147-A177-3AD203B41FA5}">
                      <a16:colId xmlns:a16="http://schemas.microsoft.com/office/drawing/2014/main" val="2011604856"/>
                    </a:ext>
                  </a:extLst>
                </a:gridCol>
              </a:tblGrid>
              <a:tr h="544325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Construção Centro de Convivência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188292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Casa Lar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499372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Construção do Novo </a:t>
                      </a:r>
                      <a:r>
                        <a:rPr lang="pt-BR" sz="2000" dirty="0" err="1">
                          <a:solidFill>
                            <a:schemeClr val="tx1"/>
                          </a:solidFill>
                        </a:rPr>
                        <a:t>Creas</a:t>
                      </a:r>
                      <a:endParaRPr lang="pt-B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890311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Aquisição de terrenos e construção casa popular na Zona Urbana e Rural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tx1"/>
                          </a:solidFill>
                        </a:rPr>
                        <a:t>100.000,00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570023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 de Obras e Instalações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400.000,00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274155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Equipamentos e Material Permanente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184.000,00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34267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Aquisição de imóveis (terrenos e construção casas populares)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200.000,00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846412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endParaRPr lang="pt-B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197797"/>
                  </a:ext>
                </a:extLst>
              </a:tr>
              <a:tr h="544325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Total Geral de Investimento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784.000,00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79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746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Secretaria de Meio Ambiente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04CB5-1713-4F5C-9C8F-387220AACB7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14905" y="1604520"/>
            <a:ext cx="10822695" cy="4915080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Custeio .........................................................R$            1.017.000,00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Investimento.................................................R$                 28.000,00</a:t>
            </a:r>
          </a:p>
          <a:p>
            <a:r>
              <a:rPr lang="pt-BR" sz="2800" b="1" dirty="0"/>
              <a:t>Total ......................................................... R$            1.045.000,00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5024761" y="2880803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662866" y="3977197"/>
            <a:ext cx="9635231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 .............R$          28.000,00</a:t>
            </a:r>
          </a:p>
          <a:p>
            <a:endParaRPr lang="pt-BR" sz="2800" dirty="0"/>
          </a:p>
          <a:p>
            <a:r>
              <a:rPr lang="pt-BR" sz="2800" b="1" dirty="0"/>
              <a:t>Total................................................................R$         28.000,00</a:t>
            </a:r>
          </a:p>
        </p:txBody>
      </p:sp>
    </p:spTree>
    <p:extLst>
      <p:ext uri="{BB962C8B-B14F-4D97-AF65-F5344CB8AC3E}">
        <p14:creationId xmlns:p14="http://schemas.microsoft.com/office/powerpoint/2010/main" val="749941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100728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Secretaria de Agricultura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04CB5-1713-4F5C-9C8F-387220AACB7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14905" y="1260628"/>
            <a:ext cx="10822695" cy="5496643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pt-BR" sz="2800" dirty="0"/>
          </a:p>
          <a:p>
            <a:endParaRPr lang="pt-BR" sz="2800" dirty="0"/>
          </a:p>
          <a:p>
            <a:r>
              <a:rPr lang="pt-BR" sz="2400" dirty="0"/>
              <a:t>Custeio .........................................................R$           5.864.782,39</a:t>
            </a:r>
          </a:p>
          <a:p>
            <a:r>
              <a:rPr lang="pt-BR" sz="2400" dirty="0">
                <a:solidFill>
                  <a:srgbClr val="C00000"/>
                </a:solidFill>
              </a:rPr>
              <a:t>Investimento.................................................R$              788.000,00</a:t>
            </a:r>
          </a:p>
          <a:p>
            <a:r>
              <a:rPr lang="pt-BR" sz="2400" b="1" dirty="0"/>
              <a:t>Total ......................................................... R$           6.652.782,39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7267308" y="3240362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854400" y="4627876"/>
            <a:ext cx="1007228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Construção do Mercado Municipal.................R$              100.000,00</a:t>
            </a:r>
          </a:p>
          <a:p>
            <a:r>
              <a:rPr lang="pt-BR" sz="2400" dirty="0"/>
              <a:t>Construção do Matadouro Municipal.............R$              100.000,00</a:t>
            </a:r>
          </a:p>
          <a:p>
            <a:r>
              <a:rPr lang="pt-BR" sz="2400" dirty="0"/>
              <a:t>Construção e Manutenção do Viveiro.............R$                10.000,00</a:t>
            </a:r>
          </a:p>
          <a:p>
            <a:r>
              <a:rPr lang="pt-BR" sz="2400" dirty="0"/>
              <a:t>Equipamentos e Material Permanente ..........R$              578.000,00</a:t>
            </a:r>
          </a:p>
          <a:p>
            <a:r>
              <a:rPr lang="pt-BR" sz="2400" b="1" dirty="0"/>
              <a:t>Total.............................................................R$             788.000,00</a:t>
            </a:r>
          </a:p>
        </p:txBody>
      </p:sp>
    </p:spTree>
    <p:extLst>
      <p:ext uri="{BB962C8B-B14F-4D97-AF65-F5344CB8AC3E}">
        <p14:creationId xmlns:p14="http://schemas.microsoft.com/office/powerpoint/2010/main" val="1096299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3735DB3-80E9-4AEE-8305-C5FB108EC090}"/>
              </a:ext>
            </a:extLst>
          </p:cNvPr>
          <p:cNvSpPr txBox="1"/>
          <p:nvPr/>
        </p:nvSpPr>
        <p:spPr>
          <a:xfrm>
            <a:off x="534708" y="1807902"/>
            <a:ext cx="10822695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Custeio .......................................................................................R$       935.000,00</a:t>
            </a:r>
          </a:p>
          <a:p>
            <a:r>
              <a:rPr lang="pt-BR" sz="2400" dirty="0">
                <a:solidFill>
                  <a:srgbClr val="C00000"/>
                </a:solidFill>
              </a:rPr>
              <a:t>Investimento ..............................................................................R$         15.000,00</a:t>
            </a:r>
          </a:p>
          <a:p>
            <a:r>
              <a:rPr lang="pt-BR" sz="2400" b="1" dirty="0"/>
              <a:t>Total ...................................................................................... R$      950.000,00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08525B-4FA9-494B-929C-86CD35045F2B}"/>
              </a:ext>
            </a:extLst>
          </p:cNvPr>
          <p:cNvSpPr txBox="1"/>
          <p:nvPr/>
        </p:nvSpPr>
        <p:spPr>
          <a:xfrm>
            <a:off x="534708" y="4755834"/>
            <a:ext cx="10822695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Permanente.........R$       15.000,00</a:t>
            </a:r>
          </a:p>
          <a:p>
            <a:endParaRPr lang="pt-BR" sz="2800" dirty="0"/>
          </a:p>
          <a:p>
            <a:r>
              <a:rPr lang="pt-BR" sz="2800" b="1" dirty="0"/>
              <a:t>Total .......................................................... R$      15.000,00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34B0DA3-7050-49DE-82DC-E7D089AC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Secretaria de Desenvolvimento Econômico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9F120175-5E52-474A-A28C-535EAB83676D}"/>
              </a:ext>
            </a:extLst>
          </p:cNvPr>
          <p:cNvSpPr/>
          <p:nvPr/>
        </p:nvSpPr>
        <p:spPr>
          <a:xfrm>
            <a:off x="5593339" y="3555504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752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152400"/>
            <a:ext cx="10822695" cy="423407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3200" b="1" dirty="0"/>
              <a:t>Secretaria de Cultura e Turismo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04CB5-1713-4F5C-9C8F-387220AACB7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14905" y="671646"/>
            <a:ext cx="10822695" cy="6033953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Custeio .........................................................R$           1.526.000,00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Investimento.................................................R$              837.000,00</a:t>
            </a:r>
          </a:p>
          <a:p>
            <a:r>
              <a:rPr lang="pt-BR" sz="2800" b="1" dirty="0"/>
              <a:t>Total ......................................................... R$           2.363.000,00</a:t>
            </a:r>
          </a:p>
          <a:p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5430175" y="1982137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612559" y="3077240"/>
            <a:ext cx="9635231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Construção Mirante Pedra do Cruzeiro............. R$       100.000,00</a:t>
            </a:r>
          </a:p>
          <a:p>
            <a:r>
              <a:rPr lang="pt-BR" sz="2800" dirty="0"/>
              <a:t>Construção do Portal Turístico.......................... R$       250.000,00</a:t>
            </a:r>
          </a:p>
          <a:p>
            <a:r>
              <a:rPr lang="pt-BR" sz="2800" dirty="0"/>
              <a:t>Investimento no Parque de Festas.....................R$       250.000,00</a:t>
            </a:r>
          </a:p>
          <a:p>
            <a:r>
              <a:rPr lang="pt-BR" sz="2800" dirty="0"/>
              <a:t>Criação e Manutenção da Casa da Cultura.........R$         50.000,00</a:t>
            </a:r>
          </a:p>
          <a:p>
            <a:r>
              <a:rPr lang="pt-BR" sz="2800" dirty="0"/>
              <a:t>Conclusão do Museu Pomerano........................R$        100.000,00</a:t>
            </a:r>
          </a:p>
          <a:p>
            <a:r>
              <a:rPr lang="pt-BR" sz="2800" dirty="0"/>
              <a:t>Equipamentos e Material Permanente .............R$           87.000,00</a:t>
            </a:r>
          </a:p>
          <a:p>
            <a:endParaRPr lang="pt-BR" sz="2800" b="1" dirty="0"/>
          </a:p>
          <a:p>
            <a:r>
              <a:rPr lang="pt-BR" sz="2800" b="1" dirty="0"/>
              <a:t>Total..............................................................R$         837.000,00</a:t>
            </a:r>
          </a:p>
        </p:txBody>
      </p:sp>
    </p:spTree>
    <p:extLst>
      <p:ext uri="{BB962C8B-B14F-4D97-AF65-F5344CB8AC3E}">
        <p14:creationId xmlns:p14="http://schemas.microsoft.com/office/powerpoint/2010/main" val="3004459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B995E69-B665-4D08-B3C2-0DE4AE14C5B2}"/>
              </a:ext>
            </a:extLst>
          </p:cNvPr>
          <p:cNvSpPr txBox="1"/>
          <p:nvPr/>
        </p:nvSpPr>
        <p:spPr>
          <a:xfrm>
            <a:off x="514905" y="1479096"/>
            <a:ext cx="10822695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Custeio </a:t>
            </a:r>
            <a:r>
              <a:rPr lang="pt-BR" sz="2800" dirty="0"/>
              <a:t>............................................................R$       685.000,00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 .................................................R$       180.000,00</a:t>
            </a:r>
          </a:p>
          <a:p>
            <a:r>
              <a:rPr lang="pt-BR" sz="2800" b="1" dirty="0"/>
              <a:t>Total .......................................................... R$       865.000,00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B90D3BC-852D-4A89-A9BB-B83030DB96E3}"/>
              </a:ext>
            </a:extLst>
          </p:cNvPr>
          <p:cNvSpPr txBox="1"/>
          <p:nvPr/>
        </p:nvSpPr>
        <p:spPr>
          <a:xfrm>
            <a:off x="514904" y="3993910"/>
            <a:ext cx="10822695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Obras/Instalações ........................................ R$     150.000,00</a:t>
            </a:r>
          </a:p>
          <a:p>
            <a:r>
              <a:rPr lang="pt-BR" sz="2800" dirty="0"/>
              <a:t>(Construção, reforma, ampliação, muro, </a:t>
            </a:r>
          </a:p>
          <a:p>
            <a:r>
              <a:rPr lang="pt-BR" sz="2800" dirty="0"/>
              <a:t>alambrado, iluminação de praças esportivas,</a:t>
            </a:r>
          </a:p>
          <a:p>
            <a:r>
              <a:rPr lang="pt-BR" sz="2800" dirty="0"/>
              <a:t> campos e quadras)</a:t>
            </a:r>
          </a:p>
          <a:p>
            <a:r>
              <a:rPr lang="pt-BR" sz="2800" dirty="0"/>
              <a:t>Equipamentos e Material Permanente..........R$       30.000,00</a:t>
            </a:r>
          </a:p>
          <a:p>
            <a:r>
              <a:rPr lang="pt-BR" sz="2800" b="1" dirty="0"/>
              <a:t>Total .......................................................... R$     180.000,00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E857E02-BE81-45F0-98B7-2449AFB9A6FF}"/>
              </a:ext>
            </a:extLst>
          </p:cNvPr>
          <p:cNvSpPr/>
          <p:nvPr/>
        </p:nvSpPr>
        <p:spPr>
          <a:xfrm>
            <a:off x="5430174" y="2994646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60A3E9A-BCD6-4EDB-9168-D169F870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Secretaria de Esporte e Lazer</a:t>
            </a:r>
          </a:p>
        </p:txBody>
      </p:sp>
    </p:spTree>
    <p:extLst>
      <p:ext uri="{BB962C8B-B14F-4D97-AF65-F5344CB8AC3E}">
        <p14:creationId xmlns:p14="http://schemas.microsoft.com/office/powerpoint/2010/main" val="3351289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26C7226-A4D8-4ADB-B821-797FF700CE0A}"/>
              </a:ext>
            </a:extLst>
          </p:cNvPr>
          <p:cNvSpPr txBox="1"/>
          <p:nvPr/>
        </p:nvSpPr>
        <p:spPr>
          <a:xfrm>
            <a:off x="514905" y="1762404"/>
            <a:ext cx="10822695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Custeio .......................................................R$       237.000,00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 ..............................................R$         13.000,00</a:t>
            </a:r>
          </a:p>
          <a:p>
            <a:r>
              <a:rPr lang="pt-BR" sz="2800" b="1" dirty="0"/>
              <a:t>Total ....................................................... R$       250.000,00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808A5F-A252-42D5-8AAF-0CC694C76D13}"/>
              </a:ext>
            </a:extLst>
          </p:cNvPr>
          <p:cNvSpPr txBox="1"/>
          <p:nvPr/>
        </p:nvSpPr>
        <p:spPr>
          <a:xfrm>
            <a:off x="649752" y="4608568"/>
            <a:ext cx="1068784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Equipamentos e Material Permanente.........R$       13.000,00</a:t>
            </a:r>
          </a:p>
          <a:p>
            <a:endParaRPr lang="pt-BR" sz="2800" dirty="0"/>
          </a:p>
          <a:p>
            <a:r>
              <a:rPr lang="pt-BR" sz="2800" b="1" dirty="0"/>
              <a:t>Total .......................................................... R$      13.000,00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479D634-2F87-478C-B4A6-9F73AD88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Controle Interno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DEA144E1-3F1B-4F6A-A800-F41C89E8FFC2}"/>
              </a:ext>
            </a:extLst>
          </p:cNvPr>
          <p:cNvSpPr/>
          <p:nvPr/>
        </p:nvSpPr>
        <p:spPr>
          <a:xfrm>
            <a:off x="5430175" y="3378351"/>
            <a:ext cx="665825" cy="999264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031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F6FA4-10EC-4C7D-9B8B-FF706533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99878"/>
            <a:ext cx="10822695" cy="53570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3200" b="1" dirty="0"/>
              <a:t>Fundo Municipal de Saúde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C04CB5-1713-4F5C-9C8F-387220AACB7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258618" y="745774"/>
            <a:ext cx="11711709" cy="6012348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Custeio .........................................................R$            11.808.000,43</a:t>
            </a:r>
          </a:p>
          <a:p>
            <a:r>
              <a:rPr lang="pt-BR" sz="2800" dirty="0">
                <a:solidFill>
                  <a:srgbClr val="C00000"/>
                </a:solidFill>
              </a:rPr>
              <a:t>Investimento.................................................R$              2.650.504,48</a:t>
            </a:r>
          </a:p>
          <a:p>
            <a:r>
              <a:rPr lang="pt-BR" sz="2800" b="1" dirty="0"/>
              <a:t>Total ......................................................... R$            14.458.504,91</a:t>
            </a:r>
          </a:p>
          <a:p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6EDB16A8-9CF3-45ED-8485-7C02AD4B6D89}"/>
              </a:ext>
            </a:extLst>
          </p:cNvPr>
          <p:cNvSpPr/>
          <p:nvPr/>
        </p:nvSpPr>
        <p:spPr>
          <a:xfrm>
            <a:off x="5174199" y="2118799"/>
            <a:ext cx="665825" cy="759383"/>
          </a:xfrm>
          <a:prstGeom prst="downArrow">
            <a:avLst>
              <a:gd name="adj1" fmla="val 50000"/>
              <a:gd name="adj2" fmla="val 69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92B1AC-B214-4D46-851A-D8430D47267F}"/>
              </a:ext>
            </a:extLst>
          </p:cNvPr>
          <p:cNvSpPr txBox="1"/>
          <p:nvPr/>
        </p:nvSpPr>
        <p:spPr>
          <a:xfrm>
            <a:off x="323273" y="3343266"/>
            <a:ext cx="11323782" cy="310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2800" dirty="0"/>
          </a:p>
          <a:p>
            <a:r>
              <a:rPr lang="pt-BR" sz="2800" dirty="0"/>
              <a:t>Aquisição de Terreno (construção prédio da SEMUS...........R$      938.252,24</a:t>
            </a:r>
          </a:p>
          <a:p>
            <a:r>
              <a:rPr lang="pt-BR" sz="2800" dirty="0"/>
              <a:t>Const. Ampliação e reforma de Unidades de Saúde............R$   1.088.252,24</a:t>
            </a:r>
          </a:p>
          <a:p>
            <a:r>
              <a:rPr lang="pt-BR" sz="2800" dirty="0"/>
              <a:t>Equipamentos e Material Permanente ...............................R$       624.000,00</a:t>
            </a:r>
          </a:p>
          <a:p>
            <a:endParaRPr lang="pt-BR" sz="2800" dirty="0"/>
          </a:p>
          <a:p>
            <a:r>
              <a:rPr lang="pt-BR" sz="2800" b="1" dirty="0"/>
              <a:t>Total..............................................................................R$       2.650.504,48</a:t>
            </a:r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7637116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2B47FFF-2649-43B5-B481-BE1C17D5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5" y="338400"/>
            <a:ext cx="10822695" cy="922229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b="1" dirty="0"/>
              <a:t>Resumo Geral – Consolidado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D5D6D0A-240D-4CEC-9364-70DA4992C27C}"/>
              </a:ext>
            </a:extLst>
          </p:cNvPr>
          <p:cNvSpPr txBox="1"/>
          <p:nvPr/>
        </p:nvSpPr>
        <p:spPr>
          <a:xfrm>
            <a:off x="514905" y="2041061"/>
            <a:ext cx="10822695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b="1" dirty="0"/>
              <a:t>Despesas Correntes........................................R$          55.795,100,00</a:t>
            </a:r>
          </a:p>
          <a:p>
            <a:endParaRPr lang="pt-BR" sz="2800" b="1" dirty="0"/>
          </a:p>
          <a:p>
            <a:r>
              <a:rPr lang="pt-BR" sz="2800" b="1" dirty="0">
                <a:solidFill>
                  <a:srgbClr val="C00000"/>
                </a:solidFill>
              </a:rPr>
              <a:t>Despesa de Capital.........................................R$          14.504.900,00</a:t>
            </a:r>
          </a:p>
          <a:p>
            <a:endParaRPr lang="pt-BR" sz="2800" b="1" dirty="0"/>
          </a:p>
          <a:p>
            <a:r>
              <a:rPr lang="pt-BR" sz="2800" b="1" dirty="0"/>
              <a:t>Reserva de Contingência................................R$             2.200.000,00</a:t>
            </a:r>
          </a:p>
          <a:p>
            <a:endParaRPr lang="pt-BR" sz="2800" b="1" dirty="0"/>
          </a:p>
          <a:p>
            <a:r>
              <a:rPr lang="pt-BR" sz="2800" b="1" dirty="0">
                <a:solidFill>
                  <a:srgbClr val="002060"/>
                </a:solidFill>
              </a:rPr>
              <a:t>Total................................................................R$         72.500.000,00</a:t>
            </a:r>
          </a:p>
          <a:p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877835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9EAF04-246C-4CD4-AE98-2A14F88FB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46" y="66448"/>
            <a:ext cx="11871508" cy="6565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46DAC8F-FEEF-4CF7-B23A-080C79FC1186}"/>
              </a:ext>
            </a:extLst>
          </p:cNvPr>
          <p:cNvSpPr txBox="1"/>
          <p:nvPr/>
        </p:nvSpPr>
        <p:spPr>
          <a:xfrm>
            <a:off x="6596110" y="552388"/>
            <a:ext cx="529109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LIMITES CONSTITUCIONAIS</a:t>
            </a:r>
          </a:p>
        </p:txBody>
      </p:sp>
    </p:spTree>
    <p:extLst>
      <p:ext uri="{BB962C8B-B14F-4D97-AF65-F5344CB8AC3E}">
        <p14:creationId xmlns:p14="http://schemas.microsoft.com/office/powerpoint/2010/main" val="263307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12E52DE-5645-4475-B7F7-6E2B412B5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42" y="177554"/>
            <a:ext cx="8859915" cy="6680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6662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1047457-45AB-6E11-82F5-CE48F6E93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364" y="47250"/>
            <a:ext cx="12192000" cy="6763499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01C5F0D2-F657-91EB-7086-C584A6AD1238}"/>
              </a:ext>
            </a:extLst>
          </p:cNvPr>
          <p:cNvSpPr/>
          <p:nvPr/>
        </p:nvSpPr>
        <p:spPr>
          <a:xfrm>
            <a:off x="9531927" y="6428509"/>
            <a:ext cx="1200728" cy="3417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9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4B80BC9-350B-3516-0A0B-53802FE22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145" y="161636"/>
            <a:ext cx="11951855" cy="6696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A7ED8BAE-FF67-E34D-0570-BB576A41D7E9}"/>
              </a:ext>
            </a:extLst>
          </p:cNvPr>
          <p:cNvSpPr/>
          <p:nvPr/>
        </p:nvSpPr>
        <p:spPr>
          <a:xfrm>
            <a:off x="9945254" y="4221018"/>
            <a:ext cx="1080655" cy="46181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0CFA8432-A4D0-8E16-1AE6-CAEDDA96614A}"/>
              </a:ext>
            </a:extLst>
          </p:cNvPr>
          <p:cNvSpPr/>
          <p:nvPr/>
        </p:nvSpPr>
        <p:spPr>
          <a:xfrm>
            <a:off x="10012218" y="6054436"/>
            <a:ext cx="946728" cy="46181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751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929EA11-E812-43A2-B5C0-164CA43E3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716" y="124287"/>
            <a:ext cx="11860567" cy="650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19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4A8A85A-AC87-6523-67EC-085C733C2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179" y="94672"/>
            <a:ext cx="11969642" cy="6668655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40524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0063EC7-F6FC-1E26-42D1-CF3EE9D5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217" y="81378"/>
            <a:ext cx="12034983" cy="6695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76409D64-BD64-3640-5F7E-BC7C7865B49C}"/>
              </a:ext>
            </a:extLst>
          </p:cNvPr>
          <p:cNvSpPr/>
          <p:nvPr/>
        </p:nvSpPr>
        <p:spPr>
          <a:xfrm>
            <a:off x="8894619" y="4666005"/>
            <a:ext cx="1302327" cy="45258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8A52394D-AB33-C1F9-6982-80D4A93D9C13}"/>
              </a:ext>
            </a:extLst>
          </p:cNvPr>
          <p:cNvSpPr/>
          <p:nvPr/>
        </p:nvSpPr>
        <p:spPr>
          <a:xfrm>
            <a:off x="8525164" y="6098977"/>
            <a:ext cx="1302327" cy="3833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ED9E162-F950-7F26-9AB5-33B58F4401A2}"/>
              </a:ext>
            </a:extLst>
          </p:cNvPr>
          <p:cNvSpPr/>
          <p:nvPr/>
        </p:nvSpPr>
        <p:spPr>
          <a:xfrm>
            <a:off x="166255" y="683491"/>
            <a:ext cx="11914910" cy="974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BD2DC23-D76C-73C1-C1DC-9DC0A5A846C8}"/>
              </a:ext>
            </a:extLst>
          </p:cNvPr>
          <p:cNvSpPr txBox="1"/>
          <p:nvPr/>
        </p:nvSpPr>
        <p:spPr>
          <a:xfrm>
            <a:off x="10797309" y="1657927"/>
            <a:ext cx="12838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5DD363-0C96-E395-89EA-4F8DDAF6C3F4}"/>
              </a:ext>
            </a:extLst>
          </p:cNvPr>
          <p:cNvSpPr txBox="1"/>
          <p:nvPr/>
        </p:nvSpPr>
        <p:spPr>
          <a:xfrm>
            <a:off x="10437091" y="1657927"/>
            <a:ext cx="1681019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pt-BR" sz="1400" dirty="0"/>
              <a:t>        </a:t>
            </a:r>
            <a:r>
              <a:rPr lang="pt-BR" sz="1600" b="1" dirty="0"/>
              <a:t>10.954.250,00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BCBE4F9-8C57-62A3-A116-B637902B5500}"/>
              </a:ext>
            </a:extLst>
          </p:cNvPr>
          <p:cNvSpPr txBox="1"/>
          <p:nvPr/>
        </p:nvSpPr>
        <p:spPr>
          <a:xfrm>
            <a:off x="10437091" y="4738408"/>
            <a:ext cx="164869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pt-BR" sz="1600" b="1" dirty="0"/>
              <a:t>11.556.500,00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0184D3C-8286-940A-5003-3B72CE35A091}"/>
              </a:ext>
            </a:extLst>
          </p:cNvPr>
          <p:cNvSpPr/>
          <p:nvPr/>
        </p:nvSpPr>
        <p:spPr>
          <a:xfrm>
            <a:off x="106217" y="2521528"/>
            <a:ext cx="10270836" cy="15332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A466A57-91F1-543F-E9AB-79E9A275E876}"/>
              </a:ext>
            </a:extLst>
          </p:cNvPr>
          <p:cNvSpPr/>
          <p:nvPr/>
        </p:nvSpPr>
        <p:spPr>
          <a:xfrm>
            <a:off x="10520219" y="2260040"/>
            <a:ext cx="1574800" cy="1794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29DF6E2-ECD8-E5B9-D033-4703AC4A32E0}"/>
              </a:ext>
            </a:extLst>
          </p:cNvPr>
          <p:cNvSpPr txBox="1"/>
          <p:nvPr/>
        </p:nvSpPr>
        <p:spPr>
          <a:xfrm>
            <a:off x="314036" y="2687782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Despesa com a Fonte MDE – Manutenção e Desenvolvimento do Ensino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18EC29D-3128-3881-C64A-35D5E14566E2}"/>
              </a:ext>
            </a:extLst>
          </p:cNvPr>
          <p:cNvSpPr txBox="1"/>
          <p:nvPr/>
        </p:nvSpPr>
        <p:spPr>
          <a:xfrm>
            <a:off x="10603345" y="2687782"/>
            <a:ext cx="1431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3.700.500,00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3C4A35D-267B-56B9-C82E-9EE52DDD1C65}"/>
              </a:ext>
            </a:extLst>
          </p:cNvPr>
          <p:cNvSpPr/>
          <p:nvPr/>
        </p:nvSpPr>
        <p:spPr>
          <a:xfrm>
            <a:off x="10437092" y="6136743"/>
            <a:ext cx="1015999" cy="3077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26,37%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546BA48-BFF2-6624-AB17-5032DFDC4EE9}"/>
              </a:ext>
            </a:extLst>
          </p:cNvPr>
          <p:cNvSpPr/>
          <p:nvPr/>
        </p:nvSpPr>
        <p:spPr>
          <a:xfrm>
            <a:off x="10196946" y="5874327"/>
            <a:ext cx="1256145" cy="2246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>
              <a:solidFill>
                <a:schemeClr val="tx1"/>
              </a:solidFill>
            </a:endParaRPr>
          </a:p>
          <a:p>
            <a:pPr algn="ctr"/>
            <a:r>
              <a:rPr lang="pt-BR" sz="1400" b="1" dirty="0">
                <a:solidFill>
                  <a:schemeClr val="tx1"/>
                </a:solidFill>
              </a:rPr>
              <a:t>11.556.500,00</a:t>
            </a:r>
          </a:p>
          <a:p>
            <a:pPr algn="ctr"/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CB0DBBC-1D97-FD37-65F8-F52FD65C2DC8}"/>
              </a:ext>
            </a:extLst>
          </p:cNvPr>
          <p:cNvSpPr/>
          <p:nvPr/>
        </p:nvSpPr>
        <p:spPr>
          <a:xfrm>
            <a:off x="10196946" y="6482286"/>
            <a:ext cx="1302327" cy="2246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602.250,00</a:t>
            </a:r>
          </a:p>
        </p:txBody>
      </p:sp>
    </p:spTree>
    <p:extLst>
      <p:ext uri="{BB962C8B-B14F-4D97-AF65-F5344CB8AC3E}">
        <p14:creationId xmlns:p14="http://schemas.microsoft.com/office/powerpoint/2010/main" val="858094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23505D6-5616-4169-B54F-311365606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391" y="0"/>
            <a:ext cx="11905362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87629-8599-4C4B-EE41-820448DCD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45" y="365125"/>
            <a:ext cx="11593946" cy="1325563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BASE CÁLCULO PARA OS PROFISSIONAIS DA EDUCAÇÃO 70%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25878F-A638-6651-61A6-81C520F03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745" y="1816389"/>
            <a:ext cx="11593946" cy="4898448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pt-BR" dirty="0"/>
              <a:t>Receita de Transferência do Fundeb.........................R$  13.400.000,00</a:t>
            </a:r>
          </a:p>
          <a:p>
            <a:pPr marL="0" indent="0">
              <a:buNone/>
            </a:pPr>
            <a:r>
              <a:rPr lang="pt-BR" dirty="0"/>
              <a:t>Receita do VAAT.........................................................R$    3.000.000,00</a:t>
            </a:r>
          </a:p>
          <a:p>
            <a:pPr marL="0" indent="0">
              <a:buNone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Total.......................................................................R$ 16.400.000,0</a:t>
            </a:r>
            <a:r>
              <a:rPr lang="pt-BR" b="1" dirty="0"/>
              <a:t>0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Aplicação mínima de 70%........................................R$ 11.480.000,00</a:t>
            </a:r>
          </a:p>
          <a:p>
            <a:pPr marL="0" indent="0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52389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40883EE-A984-4F1F-B965-B6CB2424E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8" y="3036162"/>
            <a:ext cx="4935985" cy="34800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BFF5560-CC4B-46B7-BF77-9C92ECD58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38" y="3036162"/>
            <a:ext cx="6347534" cy="34800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207DCA3-CBF5-4B86-B98A-C4D68022F18A}"/>
              </a:ext>
            </a:extLst>
          </p:cNvPr>
          <p:cNvSpPr txBox="1"/>
          <p:nvPr/>
        </p:nvSpPr>
        <p:spPr>
          <a:xfrm>
            <a:off x="510468" y="233571"/>
            <a:ext cx="11487704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Bahnschrift Condensed" panose="020B0502040204020203" pitchFamily="34" charset="0"/>
              </a:rPr>
              <a:t>DESPESA COM</a:t>
            </a:r>
          </a:p>
          <a:p>
            <a:pPr algn="ctr"/>
            <a:r>
              <a:rPr lang="pt-BR" sz="8000" b="1" dirty="0">
                <a:latin typeface="Bahnschrift Condensed" panose="020B0502040204020203" pitchFamily="34" charset="0"/>
              </a:rPr>
              <a:t> PESSOAL</a:t>
            </a:r>
            <a:endParaRPr lang="pt-BR" sz="66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3912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EB50F8-A879-7C0B-5AEA-D52820EC5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00" y="74474"/>
            <a:ext cx="11988800" cy="6557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46356F96-EA81-6DD6-5E22-3E757E96E5AB}"/>
              </a:ext>
            </a:extLst>
          </p:cNvPr>
          <p:cNvSpPr/>
          <p:nvPr/>
        </p:nvSpPr>
        <p:spPr>
          <a:xfrm>
            <a:off x="9989219" y="4072206"/>
            <a:ext cx="852256" cy="180334"/>
          </a:xfrm>
          <a:prstGeom prst="rightArrow">
            <a:avLst>
              <a:gd name="adj1" fmla="val 85876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1B42318E-5A9F-36F9-89BF-7ACF9D486816}"/>
              </a:ext>
            </a:extLst>
          </p:cNvPr>
          <p:cNvSpPr/>
          <p:nvPr/>
        </p:nvSpPr>
        <p:spPr>
          <a:xfrm>
            <a:off x="10595455" y="6336145"/>
            <a:ext cx="852256" cy="3734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25AC0219-C722-E5CC-6C3A-053777AC75FE}"/>
              </a:ext>
            </a:extLst>
          </p:cNvPr>
          <p:cNvSpPr/>
          <p:nvPr/>
        </p:nvSpPr>
        <p:spPr>
          <a:xfrm>
            <a:off x="10090819" y="5120533"/>
            <a:ext cx="852256" cy="2574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60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E443262-158C-4351-A8CE-4F299A089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273322"/>
              </p:ext>
            </p:extLst>
          </p:nvPr>
        </p:nvGraphicFramePr>
        <p:xfrm>
          <a:off x="290986" y="1132627"/>
          <a:ext cx="1119671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2239">
                  <a:extLst>
                    <a:ext uri="{9D8B030D-6E8A-4147-A177-3AD203B41FA5}">
                      <a16:colId xmlns:a16="http://schemas.microsoft.com/office/drawing/2014/main" val="557758466"/>
                    </a:ext>
                  </a:extLst>
                </a:gridCol>
                <a:gridCol w="4373475">
                  <a:extLst>
                    <a:ext uri="{9D8B030D-6E8A-4147-A177-3AD203B41FA5}">
                      <a16:colId xmlns:a16="http://schemas.microsoft.com/office/drawing/2014/main" val="3705885115"/>
                    </a:ext>
                  </a:extLst>
                </a:gridCol>
                <a:gridCol w="3091004">
                  <a:extLst>
                    <a:ext uri="{9D8B030D-6E8A-4147-A177-3AD203B41FA5}">
                      <a16:colId xmlns:a16="http://schemas.microsoft.com/office/drawing/2014/main" val="3532107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TOTAL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ATÉ OUTUBRO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9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R$                58.939.704,49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11.579.626,79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19,65%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86928"/>
                  </a:ext>
                </a:extLst>
              </a:tr>
              <a:tr h="29958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70.519.331,28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5268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7D932633-467F-46E8-9641-82D79954A570}"/>
              </a:ext>
            </a:extLst>
          </p:cNvPr>
          <p:cNvSpPr txBox="1"/>
          <p:nvPr/>
        </p:nvSpPr>
        <p:spPr>
          <a:xfrm>
            <a:off x="290987" y="254137"/>
            <a:ext cx="1119671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DA RECEITA ARRECADADA ATÉ OUTUBRO 2025/2024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1FA574F0-80D9-40E7-9AEC-AC4F3A63A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914723"/>
              </p:ext>
            </p:extLst>
          </p:nvPr>
        </p:nvGraphicFramePr>
        <p:xfrm>
          <a:off x="272242" y="3042378"/>
          <a:ext cx="11196718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30537">
                  <a:extLst>
                    <a:ext uri="{9D8B030D-6E8A-4147-A177-3AD203B41FA5}">
                      <a16:colId xmlns:a16="http://schemas.microsoft.com/office/drawing/2014/main" val="557758466"/>
                    </a:ext>
                  </a:extLst>
                </a:gridCol>
                <a:gridCol w="4391330">
                  <a:extLst>
                    <a:ext uri="{9D8B030D-6E8A-4147-A177-3AD203B41FA5}">
                      <a16:colId xmlns:a16="http://schemas.microsoft.com/office/drawing/2014/main" val="3705885115"/>
                    </a:ext>
                  </a:extLst>
                </a:gridCol>
                <a:gridCol w="3074851">
                  <a:extLst>
                    <a:ext uri="{9D8B030D-6E8A-4147-A177-3AD203B41FA5}">
                      <a16:colId xmlns:a16="http://schemas.microsoft.com/office/drawing/2014/main" val="2996454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CAPITAL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ATÉ OUTUBRO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9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10.297.033,91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3.115.413,14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30,25%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8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13.412.447,05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5268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7E05E51-3834-4742-94F7-5028B5346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73763"/>
              </p:ext>
            </p:extLst>
          </p:nvPr>
        </p:nvGraphicFramePr>
        <p:xfrm>
          <a:off x="290986" y="4874611"/>
          <a:ext cx="11196718" cy="1554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48950">
                  <a:extLst>
                    <a:ext uri="{9D8B030D-6E8A-4147-A177-3AD203B41FA5}">
                      <a16:colId xmlns:a16="http://schemas.microsoft.com/office/drawing/2014/main" val="557758466"/>
                    </a:ext>
                  </a:extLst>
                </a:gridCol>
                <a:gridCol w="4400536">
                  <a:extLst>
                    <a:ext uri="{9D8B030D-6E8A-4147-A177-3AD203B41FA5}">
                      <a16:colId xmlns:a16="http://schemas.microsoft.com/office/drawing/2014/main" val="3705885115"/>
                    </a:ext>
                  </a:extLst>
                </a:gridCol>
                <a:gridCol w="3047232">
                  <a:extLst>
                    <a:ext uri="{9D8B030D-6E8A-4147-A177-3AD203B41FA5}">
                      <a16:colId xmlns:a16="http://schemas.microsoft.com/office/drawing/2014/main" val="437606919"/>
                    </a:ext>
                  </a:extLst>
                </a:gridCol>
              </a:tblGrid>
              <a:tr h="437836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CORRENTE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ATÉ OUTUBRO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9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48.642.670,58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8.464.213,65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17,40%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8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R$               57.106.884,23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5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185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8455C97-E466-45BF-B160-5184C3DD5DAB}"/>
              </a:ext>
            </a:extLst>
          </p:cNvPr>
          <p:cNvSpPr txBox="1"/>
          <p:nvPr/>
        </p:nvSpPr>
        <p:spPr>
          <a:xfrm>
            <a:off x="290987" y="254137"/>
            <a:ext cx="1119671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PREVISÃO DE RECEITA PARA O ENCERRAMENTO DO EXERCÍCIO DE 2025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A32C9AC-ACA1-44E7-B234-FE6361FCF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503109"/>
              </p:ext>
            </p:extLst>
          </p:nvPr>
        </p:nvGraphicFramePr>
        <p:xfrm>
          <a:off x="248575" y="1053268"/>
          <a:ext cx="1123913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1094">
                  <a:extLst>
                    <a:ext uri="{9D8B030D-6E8A-4147-A177-3AD203B41FA5}">
                      <a16:colId xmlns:a16="http://schemas.microsoft.com/office/drawing/2014/main" val="1833727103"/>
                    </a:ext>
                  </a:extLst>
                </a:gridCol>
                <a:gridCol w="3924018">
                  <a:extLst>
                    <a:ext uri="{9D8B030D-6E8A-4147-A177-3AD203B41FA5}">
                      <a16:colId xmlns:a16="http://schemas.microsoft.com/office/drawing/2014/main" val="799912532"/>
                    </a:ext>
                  </a:extLst>
                </a:gridCol>
                <a:gridCol w="3924018">
                  <a:extLst>
                    <a:ext uri="{9D8B030D-6E8A-4147-A177-3AD203B41FA5}">
                      <a16:colId xmlns:a16="http://schemas.microsoft.com/office/drawing/2014/main" val="920091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ARRECADADO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ATÉ OUTUBRO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PREVISÃO 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NOVEMBRO/DEZEMBRO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PREVISTO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1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R$ 70.519.331,28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R$ 11.000.000,00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R$ 81.519.331,28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11256"/>
                  </a:ext>
                </a:extLst>
              </a:tr>
              <a:tr h="299580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74860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2739D31-3775-4D1E-9B2C-088C5B041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5587"/>
              </p:ext>
            </p:extLst>
          </p:nvPr>
        </p:nvGraphicFramePr>
        <p:xfrm>
          <a:off x="290987" y="4302495"/>
          <a:ext cx="11273414" cy="2407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71620">
                  <a:extLst>
                    <a:ext uri="{9D8B030D-6E8A-4147-A177-3AD203B41FA5}">
                      <a16:colId xmlns:a16="http://schemas.microsoft.com/office/drawing/2014/main" val="1806331778"/>
                    </a:ext>
                  </a:extLst>
                </a:gridCol>
                <a:gridCol w="3950897">
                  <a:extLst>
                    <a:ext uri="{9D8B030D-6E8A-4147-A177-3AD203B41FA5}">
                      <a16:colId xmlns:a16="http://schemas.microsoft.com/office/drawing/2014/main" val="569291960"/>
                    </a:ext>
                  </a:extLst>
                </a:gridCol>
                <a:gridCol w="3950897">
                  <a:extLst>
                    <a:ext uri="{9D8B030D-6E8A-4147-A177-3AD203B41FA5}">
                      <a16:colId xmlns:a16="http://schemas.microsoft.com/office/drawing/2014/main" val="176794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2026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 REALIZAR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2025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PREVISTO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DIFERENÇA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1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R$ 72.500.000,00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</a:t>
                      </a:r>
                      <a:r>
                        <a:rPr lang="pt-BR" sz="2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48.876.600,00</a:t>
                      </a:r>
                    </a:p>
                    <a:p>
                      <a:pPr algn="ct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R$ 23.623.400,00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461511"/>
                  </a:ext>
                </a:extLst>
              </a:tr>
              <a:tr h="299580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92714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CA1DBF92-1AD4-4EB3-9CB4-D984DD222177}"/>
              </a:ext>
            </a:extLst>
          </p:cNvPr>
          <p:cNvSpPr txBox="1"/>
          <p:nvPr/>
        </p:nvSpPr>
        <p:spPr>
          <a:xfrm>
            <a:off x="290987" y="3429000"/>
            <a:ext cx="111592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DOS ORÇAMENTOS 2026/2025</a:t>
            </a:r>
          </a:p>
        </p:txBody>
      </p:sp>
    </p:spTree>
    <p:extLst>
      <p:ext uri="{BB962C8B-B14F-4D97-AF65-F5344CB8AC3E}">
        <p14:creationId xmlns:p14="http://schemas.microsoft.com/office/powerpoint/2010/main" val="2810384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339" y="116632"/>
            <a:ext cx="11905323" cy="6624736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/>
              <a:t>Obrigado!</a:t>
            </a:r>
          </a:p>
          <a:p>
            <a:pPr marL="0" indent="0" algn="ctr">
              <a:buNone/>
            </a:pPr>
            <a:endParaRPr lang="pt-BR" sz="4400" dirty="0"/>
          </a:p>
          <a:p>
            <a:pPr marL="0" indent="0" algn="ctr">
              <a:buNone/>
            </a:pPr>
            <a:r>
              <a:rPr lang="pt-BR" sz="4400" b="1" dirty="0"/>
              <a:t>Valdecir Berger</a:t>
            </a:r>
          </a:p>
          <a:p>
            <a:pPr marL="0" indent="0" algn="ctr">
              <a:buNone/>
            </a:pPr>
            <a:r>
              <a:rPr lang="pt-BR" sz="4400" b="1" dirty="0"/>
              <a:t>Secretário Municipal de </a:t>
            </a:r>
          </a:p>
          <a:p>
            <a:pPr marL="0" indent="0" algn="ctr">
              <a:buNone/>
            </a:pPr>
            <a:r>
              <a:rPr lang="pt-BR" sz="4400" b="1" dirty="0"/>
              <a:t>Finanças e Orçamento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Tel. 99822-9902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E-mail: financeiro@vilapavao.es.gov.br</a:t>
            </a:r>
          </a:p>
        </p:txBody>
      </p:sp>
    </p:spTree>
    <p:extLst>
      <p:ext uri="{BB962C8B-B14F-4D97-AF65-F5344CB8AC3E}">
        <p14:creationId xmlns:p14="http://schemas.microsoft.com/office/powerpoint/2010/main" val="1870944696"/>
      </p:ext>
    </p:extLst>
  </p:cSld>
  <p:clrMapOvr>
    <a:masterClrMapping/>
  </p:clrMapOvr>
  <p:transition spd="med">
    <p:checker dir="vert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11721</TotalTime>
  <Words>2397</Words>
  <Application>Microsoft Office PowerPoint</Application>
  <PresentationFormat>Widescreen</PresentationFormat>
  <Paragraphs>528</Paragraphs>
  <Slides>49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8" baseType="lpstr">
      <vt:lpstr>Arial</vt:lpstr>
      <vt:lpstr>Bahnschrift Condensed</vt:lpstr>
      <vt:lpstr>Calibri</vt:lpstr>
      <vt:lpstr>Calibri Light</vt:lpstr>
      <vt:lpstr>Google Sans</vt:lpstr>
      <vt:lpstr>Tahoma</vt:lpstr>
      <vt:lpstr>Verdana</vt:lpstr>
      <vt:lpstr>Wingdings</vt:lpstr>
      <vt:lpstr>Tema do Office</vt:lpstr>
      <vt:lpstr>Apresentação do PowerPoint</vt:lpstr>
      <vt:lpstr>Instrumentos de Planejamento Orçamentário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Art. 3º. A despesa será realizada com o seguinte desdobramento,  seguindo os Órgãos  de Governo:</vt:lpstr>
      <vt:lpstr>Apresentação do PowerPoint</vt:lpstr>
      <vt:lpstr>Apresentação do PowerPoint</vt:lpstr>
      <vt:lpstr>Apresentação do PowerPoint</vt:lpstr>
      <vt:lpstr>Apresentação do PowerPoint</vt:lpstr>
      <vt:lpstr>DISTRIBUIÇÃO POR UNIDADES GESTORAS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Câmara Municipal de Vila Pavão</vt:lpstr>
      <vt:lpstr>Gabinete do Prefeito</vt:lpstr>
      <vt:lpstr>Apresentação do PowerPoint</vt:lpstr>
      <vt:lpstr>Apresentação do PowerPoint</vt:lpstr>
      <vt:lpstr>Apresentação do PowerPoint</vt:lpstr>
      <vt:lpstr>Secretaria de Obras e Serviços Urbanos</vt:lpstr>
      <vt:lpstr> Secretaria de Obras e Serviços Urbanos </vt:lpstr>
      <vt:lpstr>Secretaria de Educação</vt:lpstr>
      <vt:lpstr>Secretaria de Assistência Social</vt:lpstr>
      <vt:lpstr>Secretaria de Meio Ambiente</vt:lpstr>
      <vt:lpstr>Secretaria de Agricultura</vt:lpstr>
      <vt:lpstr>Secretaria de Desenvolvimento Econômico</vt:lpstr>
      <vt:lpstr>Secretaria de Cultura e Turismo</vt:lpstr>
      <vt:lpstr>Secretaria de Esporte e Lazer</vt:lpstr>
      <vt:lpstr>Controle Interno</vt:lpstr>
      <vt:lpstr>Fundo Municipal de Saúde</vt:lpstr>
      <vt:lpstr>Resumo Geral – Consolidado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RECEITA BASE CÁLCULO PARA OS PROFISSIONAIS DA EDUCAÇÃO 70%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 LDO- 2023  Vila Pavão, 29 de abril de 2022</dc:title>
  <dc:creator>User</dc:creator>
  <cp:lastModifiedBy>Usuario</cp:lastModifiedBy>
  <cp:revision>655</cp:revision>
  <cp:lastPrinted>2025-11-18T17:03:43Z</cp:lastPrinted>
  <dcterms:created xsi:type="dcterms:W3CDTF">2022-04-11T12:58:07Z</dcterms:created>
  <dcterms:modified xsi:type="dcterms:W3CDTF">2025-11-27T10:29:15Z</dcterms:modified>
</cp:coreProperties>
</file>